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14"/>
  </p:notesMasterIdLst>
  <p:handoutMasterIdLst>
    <p:handoutMasterId r:id="rId15"/>
  </p:handoutMasterIdLst>
  <p:sldIdLst>
    <p:sldId id="256" r:id="rId2"/>
    <p:sldId id="257" r:id="rId3"/>
    <p:sldId id="261" r:id="rId4"/>
    <p:sldId id="262" r:id="rId5"/>
    <p:sldId id="263" r:id="rId6"/>
    <p:sldId id="264" r:id="rId7"/>
    <p:sldId id="265" r:id="rId8"/>
    <p:sldId id="266" r:id="rId9"/>
    <p:sldId id="267" r:id="rId10"/>
    <p:sldId id="268" r:id="rId11"/>
    <p:sldId id="269" r:id="rId12"/>
    <p:sldId id="270" r:id="rId13"/>
  </p:sldIdLst>
  <p:sldSz cx="9144000" cy="6858000" type="screen4x3"/>
  <p:notesSz cx="6858000" cy="9144000"/>
  <p:defaultTextStyle>
    <a:defPPr>
      <a:defRPr lang="en-US"/>
    </a:defPPr>
    <a:lvl1pPr algn="l" rtl="0" fontAlgn="base">
      <a:lnSpc>
        <a:spcPct val="80000"/>
      </a:lnSpc>
      <a:spcBef>
        <a:spcPct val="20000"/>
      </a:spcBef>
      <a:spcAft>
        <a:spcPct val="0"/>
      </a:spcAft>
      <a:defRPr kern="1200">
        <a:solidFill>
          <a:schemeClr val="tx1"/>
        </a:solidFill>
        <a:latin typeface="Arial" charset="0"/>
        <a:ea typeface="+mn-ea"/>
        <a:cs typeface="+mn-cs"/>
      </a:defRPr>
    </a:lvl1pPr>
    <a:lvl2pPr marL="457200" algn="l" rtl="0" fontAlgn="base">
      <a:lnSpc>
        <a:spcPct val="80000"/>
      </a:lnSpc>
      <a:spcBef>
        <a:spcPct val="20000"/>
      </a:spcBef>
      <a:spcAft>
        <a:spcPct val="0"/>
      </a:spcAft>
      <a:defRPr kern="1200">
        <a:solidFill>
          <a:schemeClr val="tx1"/>
        </a:solidFill>
        <a:latin typeface="Arial" charset="0"/>
        <a:ea typeface="+mn-ea"/>
        <a:cs typeface="+mn-cs"/>
      </a:defRPr>
    </a:lvl2pPr>
    <a:lvl3pPr marL="914400" algn="l" rtl="0" fontAlgn="base">
      <a:lnSpc>
        <a:spcPct val="80000"/>
      </a:lnSpc>
      <a:spcBef>
        <a:spcPct val="20000"/>
      </a:spcBef>
      <a:spcAft>
        <a:spcPct val="0"/>
      </a:spcAft>
      <a:defRPr kern="1200">
        <a:solidFill>
          <a:schemeClr val="tx1"/>
        </a:solidFill>
        <a:latin typeface="Arial" charset="0"/>
        <a:ea typeface="+mn-ea"/>
        <a:cs typeface="+mn-cs"/>
      </a:defRPr>
    </a:lvl3pPr>
    <a:lvl4pPr marL="1371600" algn="l" rtl="0" fontAlgn="base">
      <a:lnSpc>
        <a:spcPct val="80000"/>
      </a:lnSpc>
      <a:spcBef>
        <a:spcPct val="20000"/>
      </a:spcBef>
      <a:spcAft>
        <a:spcPct val="0"/>
      </a:spcAft>
      <a:defRPr kern="1200">
        <a:solidFill>
          <a:schemeClr val="tx1"/>
        </a:solidFill>
        <a:latin typeface="Arial" charset="0"/>
        <a:ea typeface="+mn-ea"/>
        <a:cs typeface="+mn-cs"/>
      </a:defRPr>
    </a:lvl4pPr>
    <a:lvl5pPr marL="1828800" algn="l" rtl="0" fontAlgn="base">
      <a:lnSpc>
        <a:spcPct val="80000"/>
      </a:lnSpc>
      <a:spcBef>
        <a:spcPct val="2000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00CC99"/>
    <a:srgbClr val="006666"/>
    <a:srgbClr val="0099FF"/>
    <a:srgbClr val="00FF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838" autoAdjust="0"/>
    <p:restoredTop sz="94894" autoAdjust="0"/>
  </p:normalViewPr>
  <p:slideViewPr>
    <p:cSldViewPr snapToGrid="0">
      <p:cViewPr varScale="1">
        <p:scale>
          <a:sx n="66" d="100"/>
          <a:sy n="66" d="100"/>
        </p:scale>
        <p:origin x="-102" y="-456"/>
      </p:cViewPr>
      <p:guideLst>
        <p:guide orient="horz" pos="2160"/>
        <p:guide pos="2880"/>
      </p:guideLst>
    </p:cSldViewPr>
  </p:slideViewPr>
  <p:outlineViewPr>
    <p:cViewPr>
      <p:scale>
        <a:sx n="33" d="100"/>
        <a:sy n="33" d="100"/>
      </p:scale>
      <p:origin x="0" y="3168"/>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6" d="100"/>
          <a:sy n="66" d="100"/>
        </p:scale>
        <p:origin x="-2424"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1F36945-DA39-4D29-8D9A-AA36E3A11382}" type="datetimeFigureOut">
              <a:rPr lang="en-US" smtClean="0"/>
              <a:pPr/>
              <a:t>1/31/2010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C097BA5-440D-4243-A886-8DC4B873D83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200"/>
            </a:lvl1pPr>
          </a:lstStyle>
          <a:p>
            <a:endParaRPr lang="en-US" dirty="0"/>
          </a:p>
        </p:txBody>
      </p:sp>
      <p:sp>
        <p:nvSpPr>
          <p:cNvPr id="614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200"/>
            </a:lvl1pPr>
          </a:lstStyle>
          <a:p>
            <a:endParaRPr lang="en-US" dirty="0"/>
          </a:p>
        </p:txBody>
      </p:sp>
      <p:sp>
        <p:nvSpPr>
          <p:cNvPr id="614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defRPr sz="1200"/>
            </a:lvl1pPr>
          </a:lstStyle>
          <a:p>
            <a:endParaRPr lang="en-US" dirty="0"/>
          </a:p>
        </p:txBody>
      </p:sp>
      <p:sp>
        <p:nvSpPr>
          <p:cNvPr id="614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defRPr sz="1200"/>
            </a:lvl1pPr>
          </a:lstStyle>
          <a:p>
            <a:fld id="{27E35BBE-AD12-48C5-8DCC-805B4F1FD104}"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A7A733-DA2F-4999-8E32-54115CD3DBBB}" type="slidenum">
              <a:rPr lang="en-US"/>
              <a:pPr/>
              <a:t>1</a:t>
            </a:fld>
            <a:endParaRPr lang="en-US" dirty="0"/>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pPr>
              <a:buFontTx/>
              <a:buChar char="•"/>
            </a:pP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7E35BBE-AD12-48C5-8DCC-805B4F1FD104}"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7E35BBE-AD12-48C5-8DCC-805B4F1FD104}"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7E35BBE-AD12-48C5-8DCC-805B4F1FD104}" type="slidenum">
              <a:rPr lang="en-US" smtClean="0"/>
              <a:pPr/>
              <a:t>12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7E35BBE-AD12-48C5-8DCC-805B4F1FD10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7E35BBE-AD12-48C5-8DCC-805B4F1FD10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7E35BBE-AD12-48C5-8DCC-805B4F1FD104}"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7E35BBE-AD12-48C5-8DCC-805B4F1FD104}"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7E35BBE-AD12-48C5-8DCC-805B4F1FD104}"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7E35BBE-AD12-48C5-8DCC-805B4F1FD104}"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7E35BBE-AD12-48C5-8DCC-805B4F1FD104}"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7E35BBE-AD12-48C5-8DCC-805B4F1FD104}"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533400" y="1295400"/>
            <a:ext cx="8229600" cy="1143000"/>
          </a:xfrm>
        </p:spPr>
        <p:txBody>
          <a:bodyPr/>
          <a:lstStyle>
            <a:lvl1pPr algn="r">
              <a:defRPr sz="3600"/>
            </a:lvl1pPr>
          </a:lstStyle>
          <a:p>
            <a:r>
              <a:rPr lang="en-US" smtClean="0"/>
              <a:t>Click to edit Master title style</a:t>
            </a:r>
            <a:endParaRPr lang="en-US"/>
          </a:p>
        </p:txBody>
      </p:sp>
      <p:sp>
        <p:nvSpPr>
          <p:cNvPr id="53251" name="Rectangle 3"/>
          <p:cNvSpPr>
            <a:spLocks noGrp="1" noChangeArrowheads="1"/>
          </p:cNvSpPr>
          <p:nvPr>
            <p:ph type="subTitle" idx="1"/>
          </p:nvPr>
        </p:nvSpPr>
        <p:spPr>
          <a:xfrm>
            <a:off x="3711575" y="2819400"/>
            <a:ext cx="5051425" cy="1295400"/>
          </a:xfrm>
        </p:spPr>
        <p:txBody>
          <a:bodyPr/>
          <a:lstStyle>
            <a:lvl1pPr marL="0" indent="0" algn="r">
              <a:buFontTx/>
              <a:buNone/>
              <a:defRPr/>
            </a:lvl1pPr>
          </a:lstStyle>
          <a:p>
            <a:r>
              <a:rPr lang="en-US" smtClean="0"/>
              <a:t>Click to edit Master subtitle style</a:t>
            </a:r>
            <a:endParaRPr lang="en-US"/>
          </a:p>
        </p:txBody>
      </p:sp>
      <p:sp>
        <p:nvSpPr>
          <p:cNvPr id="53252" name="Rectangle 4"/>
          <p:cNvSpPr>
            <a:spLocks noGrp="1" noChangeArrowheads="1"/>
          </p:cNvSpPr>
          <p:nvPr>
            <p:ph type="dt" sz="half" idx="2"/>
          </p:nvPr>
        </p:nvSpPr>
        <p:spPr>
          <a:xfrm>
            <a:off x="304800" y="6400800"/>
            <a:ext cx="1905000" cy="457200"/>
          </a:xfrm>
        </p:spPr>
        <p:txBody>
          <a:bodyPr/>
          <a:lstStyle>
            <a:lvl1pPr>
              <a:defRPr/>
            </a:lvl1pPr>
          </a:lstStyle>
          <a:p>
            <a:endParaRPr lang="en-US" dirty="0"/>
          </a:p>
        </p:txBody>
      </p:sp>
      <p:sp>
        <p:nvSpPr>
          <p:cNvPr id="53253" name="Rectangle 5"/>
          <p:cNvSpPr>
            <a:spLocks noGrp="1" noChangeArrowheads="1"/>
          </p:cNvSpPr>
          <p:nvPr>
            <p:ph type="ftr" sz="quarter" idx="3"/>
          </p:nvPr>
        </p:nvSpPr>
        <p:spPr>
          <a:xfrm>
            <a:off x="3505200" y="6400800"/>
            <a:ext cx="2895600" cy="457200"/>
          </a:xfrm>
        </p:spPr>
        <p:txBody>
          <a:bodyPr/>
          <a:lstStyle>
            <a:lvl1pPr>
              <a:defRPr/>
            </a:lvl1pPr>
          </a:lstStyle>
          <a:p>
            <a:endParaRPr lang="en-US" dirty="0"/>
          </a:p>
        </p:txBody>
      </p:sp>
      <p:sp>
        <p:nvSpPr>
          <p:cNvPr id="53254" name="Rectangle 6"/>
          <p:cNvSpPr>
            <a:spLocks noGrp="1" noChangeArrowheads="1"/>
          </p:cNvSpPr>
          <p:nvPr>
            <p:ph type="sldNum" sz="quarter" idx="4"/>
          </p:nvPr>
        </p:nvSpPr>
        <p:spPr>
          <a:xfrm>
            <a:off x="6934200" y="6400800"/>
            <a:ext cx="1905000" cy="457200"/>
          </a:xfrm>
        </p:spPr>
        <p:txBody>
          <a:bodyPr/>
          <a:lstStyle>
            <a:lvl1pPr>
              <a:defRPr/>
            </a:lvl1pPr>
          </a:lstStyle>
          <a:p>
            <a:fld id="{13DF2338-097B-4264-8E72-A856CEE12771}" type="slidenum">
              <a:rPr lang="en-US"/>
              <a:pPr/>
              <a:t>‹#›</a:t>
            </a:fld>
            <a:endParaRPr lang="en-US" dirty="0"/>
          </a:p>
        </p:txBody>
      </p:sp>
    </p:spTree>
  </p:cSld>
  <p:clrMapOvr>
    <a:masterClrMapping/>
  </p:clrMapOvr>
  <p:transition>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FFD35D2-A457-4652-A634-B903CBBEE148}" type="slidenum">
              <a:rPr lang="en-US"/>
              <a:pPr/>
              <a:t>‹#›</a:t>
            </a:fld>
            <a:endParaRPr lang="en-US" dirty="0"/>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304800"/>
            <a:ext cx="1752600" cy="56626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752600" y="304800"/>
            <a:ext cx="5105400" cy="5662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1BC515BA-3D06-4280-946E-21FBEF5FCF7A}" type="slidenum">
              <a:rPr lang="en-US"/>
              <a:pPr/>
              <a:t>‹#›</a:t>
            </a:fld>
            <a:endParaRPr lang="en-US" dirty="0"/>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811AAEEF-F233-4E32-A923-D4DF4B556C67}" type="slidenum">
              <a:rPr lang="en-US"/>
              <a:pPr/>
              <a:t>‹#›</a:t>
            </a:fld>
            <a:endParaRPr lang="en-US" dirty="0"/>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A7AB9523-6905-405B-8AC8-E63F416FC9C7}" type="slidenum">
              <a:rPr lang="en-US"/>
              <a:pPr/>
              <a:t>‹#›</a:t>
            </a:fld>
            <a:endParaRPr lang="en-US" dirty="0"/>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752600" y="1395413"/>
            <a:ext cx="3429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34000" y="1395413"/>
            <a:ext cx="3429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E7951DCE-B4FC-4A91-83BF-56D09753318D}" type="slidenum">
              <a:rPr lang="en-US"/>
              <a:pPr/>
              <a:t>‹#›</a:t>
            </a:fld>
            <a:endParaRPr lang="en-US" dirty="0"/>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63303231-D21E-4F74-BD7E-5FDD244E1CA6}" type="slidenum">
              <a:rPr lang="en-US"/>
              <a:pPr/>
              <a:t>‹#›</a:t>
            </a:fld>
            <a:endParaRPr lang="en-US" dirty="0"/>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0063BA1C-C7A3-45F8-9E86-8739D3421FB7}" type="slidenum">
              <a:rPr lang="en-US"/>
              <a:pPr/>
              <a:t>‹#›</a:t>
            </a:fld>
            <a:endParaRPr lang="en-US" dirty="0"/>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6AD1C6FD-A228-4DFF-9C48-5B61C80157C8}" type="slidenum">
              <a:rPr lang="en-US"/>
              <a:pPr/>
              <a:t>‹#›</a:t>
            </a:fld>
            <a:endParaRPr lang="en-US" dirty="0"/>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CBFC9E96-5424-4435-BAB1-7174F194AED5}" type="slidenum">
              <a:rPr lang="en-US"/>
              <a:pPr/>
              <a:t>‹#›</a:t>
            </a:fld>
            <a:endParaRPr lang="en-US" dirty="0"/>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0060F01E-2B22-4B7C-9328-0E1C58AAA094}" type="slidenum">
              <a:rPr lang="en-US"/>
              <a:pPr/>
              <a:t>‹#›</a:t>
            </a:fld>
            <a:endParaRPr lang="en-US" dirty="0"/>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bwMode="auto">
          <a:xfrm>
            <a:off x="1752600" y="304800"/>
            <a:ext cx="70104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2227" name="Rectangle 3"/>
          <p:cNvSpPr>
            <a:spLocks noGrp="1" noChangeArrowheads="1"/>
          </p:cNvSpPr>
          <p:nvPr>
            <p:ph type="body" idx="1"/>
          </p:nvPr>
        </p:nvSpPr>
        <p:spPr bwMode="auto">
          <a:xfrm>
            <a:off x="1752600" y="1395413"/>
            <a:ext cx="7010400"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p:txBody>
      </p:sp>
      <p:sp>
        <p:nvSpPr>
          <p:cNvPr id="52228" name="Rectangle 4"/>
          <p:cNvSpPr>
            <a:spLocks noGrp="1" noChangeArrowheads="1"/>
          </p:cNvSpPr>
          <p:nvPr>
            <p:ph type="dt" sz="half" idx="2"/>
          </p:nvPr>
        </p:nvSpPr>
        <p:spPr bwMode="auto">
          <a:xfrm>
            <a:off x="1905000" y="6400800"/>
            <a:ext cx="1371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400"/>
            </a:lvl1pPr>
          </a:lstStyle>
          <a:p>
            <a:endParaRPr lang="en-US" dirty="0"/>
          </a:p>
        </p:txBody>
      </p:sp>
      <p:sp>
        <p:nvSpPr>
          <p:cNvPr id="52229" name="Rectangle 5"/>
          <p:cNvSpPr>
            <a:spLocks noGrp="1" noChangeArrowheads="1"/>
          </p:cNvSpPr>
          <p:nvPr>
            <p:ph type="ftr" sz="quarter" idx="3"/>
          </p:nvPr>
        </p:nvSpPr>
        <p:spPr bwMode="auto">
          <a:xfrm>
            <a:off x="4316413" y="6400800"/>
            <a:ext cx="2084387"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00000"/>
              </a:lnSpc>
              <a:spcBef>
                <a:spcPct val="0"/>
              </a:spcBef>
              <a:defRPr sz="1400"/>
            </a:lvl1pPr>
          </a:lstStyle>
          <a:p>
            <a:endParaRPr lang="en-US" dirty="0"/>
          </a:p>
        </p:txBody>
      </p:sp>
      <p:sp>
        <p:nvSpPr>
          <p:cNvPr id="52230" name="Rectangle 6"/>
          <p:cNvSpPr>
            <a:spLocks noGrp="1" noChangeArrowheads="1"/>
          </p:cNvSpPr>
          <p:nvPr>
            <p:ph type="sldNum" sz="quarter" idx="4"/>
          </p:nvPr>
        </p:nvSpPr>
        <p:spPr bwMode="auto">
          <a:xfrm>
            <a:off x="7391400" y="6400800"/>
            <a:ext cx="1371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400"/>
            </a:lvl1pPr>
          </a:lstStyle>
          <a:p>
            <a:fld id="{4700DB66-04F6-49A5-A4C5-1D1146B2F9A6}"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ransition>
    <p:fade thruBlk="1"/>
  </p:transition>
  <p:timing>
    <p:tnLst>
      <p:par>
        <p:cTn id="1" dur="indefinite" restart="never" nodeType="tmRoot"/>
      </p:par>
    </p:tnLst>
  </p:timing>
  <p:txStyles>
    <p:titleStyle>
      <a:lvl1pPr algn="l" rtl="0" eaLnBrk="1" fontAlgn="base" hangingPunct="1">
        <a:spcBef>
          <a:spcPct val="0"/>
        </a:spcBef>
        <a:spcAft>
          <a:spcPct val="0"/>
        </a:spcAft>
        <a:defRPr sz="3200" b="1">
          <a:solidFill>
            <a:srgbClr val="006666"/>
          </a:solidFill>
          <a:latin typeface="+mj-lt"/>
          <a:ea typeface="+mj-ea"/>
          <a:cs typeface="+mj-cs"/>
        </a:defRPr>
      </a:lvl1pPr>
      <a:lvl2pPr algn="l" rtl="0" eaLnBrk="1" fontAlgn="base" hangingPunct="1">
        <a:spcBef>
          <a:spcPct val="0"/>
        </a:spcBef>
        <a:spcAft>
          <a:spcPct val="0"/>
        </a:spcAft>
        <a:defRPr sz="3200" b="1">
          <a:solidFill>
            <a:srgbClr val="006666"/>
          </a:solidFill>
          <a:latin typeface="Tahoma" pitchFamily="34" charset="0"/>
        </a:defRPr>
      </a:lvl2pPr>
      <a:lvl3pPr algn="l" rtl="0" eaLnBrk="1" fontAlgn="base" hangingPunct="1">
        <a:spcBef>
          <a:spcPct val="0"/>
        </a:spcBef>
        <a:spcAft>
          <a:spcPct val="0"/>
        </a:spcAft>
        <a:defRPr sz="3200" b="1">
          <a:solidFill>
            <a:srgbClr val="006666"/>
          </a:solidFill>
          <a:latin typeface="Tahoma" pitchFamily="34" charset="0"/>
        </a:defRPr>
      </a:lvl3pPr>
      <a:lvl4pPr algn="l" rtl="0" eaLnBrk="1" fontAlgn="base" hangingPunct="1">
        <a:spcBef>
          <a:spcPct val="0"/>
        </a:spcBef>
        <a:spcAft>
          <a:spcPct val="0"/>
        </a:spcAft>
        <a:defRPr sz="3200" b="1">
          <a:solidFill>
            <a:srgbClr val="006666"/>
          </a:solidFill>
          <a:latin typeface="Tahoma" pitchFamily="34" charset="0"/>
        </a:defRPr>
      </a:lvl4pPr>
      <a:lvl5pPr algn="l" rtl="0" eaLnBrk="1" fontAlgn="base" hangingPunct="1">
        <a:spcBef>
          <a:spcPct val="0"/>
        </a:spcBef>
        <a:spcAft>
          <a:spcPct val="0"/>
        </a:spcAft>
        <a:defRPr sz="3200" b="1">
          <a:solidFill>
            <a:srgbClr val="006666"/>
          </a:solidFill>
          <a:latin typeface="Tahoma" pitchFamily="34" charset="0"/>
        </a:defRPr>
      </a:lvl5pPr>
      <a:lvl6pPr marL="457200" algn="l" rtl="0" eaLnBrk="1" fontAlgn="base" hangingPunct="1">
        <a:spcBef>
          <a:spcPct val="0"/>
        </a:spcBef>
        <a:spcAft>
          <a:spcPct val="0"/>
        </a:spcAft>
        <a:defRPr sz="3200" b="1">
          <a:solidFill>
            <a:srgbClr val="006666"/>
          </a:solidFill>
          <a:latin typeface="Tahoma" pitchFamily="34" charset="0"/>
        </a:defRPr>
      </a:lvl6pPr>
      <a:lvl7pPr marL="914400" algn="l" rtl="0" eaLnBrk="1" fontAlgn="base" hangingPunct="1">
        <a:spcBef>
          <a:spcPct val="0"/>
        </a:spcBef>
        <a:spcAft>
          <a:spcPct val="0"/>
        </a:spcAft>
        <a:defRPr sz="3200" b="1">
          <a:solidFill>
            <a:srgbClr val="006666"/>
          </a:solidFill>
          <a:latin typeface="Tahoma" pitchFamily="34" charset="0"/>
        </a:defRPr>
      </a:lvl7pPr>
      <a:lvl8pPr marL="1371600" algn="l" rtl="0" eaLnBrk="1" fontAlgn="base" hangingPunct="1">
        <a:spcBef>
          <a:spcPct val="0"/>
        </a:spcBef>
        <a:spcAft>
          <a:spcPct val="0"/>
        </a:spcAft>
        <a:defRPr sz="3200" b="1">
          <a:solidFill>
            <a:srgbClr val="006666"/>
          </a:solidFill>
          <a:latin typeface="Tahoma" pitchFamily="34" charset="0"/>
        </a:defRPr>
      </a:lvl8pPr>
      <a:lvl9pPr marL="1828800" algn="l" rtl="0" eaLnBrk="1" fontAlgn="base" hangingPunct="1">
        <a:spcBef>
          <a:spcPct val="0"/>
        </a:spcBef>
        <a:spcAft>
          <a:spcPct val="0"/>
        </a:spcAft>
        <a:defRPr sz="3200" b="1">
          <a:solidFill>
            <a:srgbClr val="006666"/>
          </a:solidFill>
          <a:latin typeface="Tahoma" pitchFamily="34" charset="0"/>
        </a:defRPr>
      </a:lvl9pPr>
    </p:titleStyle>
    <p:bodyStyle>
      <a:lvl1pPr marL="342900" indent="-342900" algn="l" rtl="0" eaLnBrk="1" fontAlgn="base" hangingPunct="1">
        <a:spcBef>
          <a:spcPct val="5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200" i="1">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200">
          <a:solidFill>
            <a:schemeClr val="tx1"/>
          </a:solidFill>
          <a:latin typeface="+mn-lt"/>
        </a:defRPr>
      </a:lvl5pPr>
      <a:lvl6pPr marL="2514600" indent="-228600" algn="l" rtl="0" eaLnBrk="1" fontAlgn="base" hangingPunct="1">
        <a:spcBef>
          <a:spcPct val="20000"/>
        </a:spcBef>
        <a:spcAft>
          <a:spcPct val="0"/>
        </a:spcAft>
        <a:buChar char="»"/>
        <a:defRPr sz="1200">
          <a:solidFill>
            <a:schemeClr val="tx1"/>
          </a:solidFill>
          <a:latin typeface="+mn-lt"/>
        </a:defRPr>
      </a:lvl6pPr>
      <a:lvl7pPr marL="2971800" indent="-228600" algn="l" rtl="0" eaLnBrk="1" fontAlgn="base" hangingPunct="1">
        <a:spcBef>
          <a:spcPct val="20000"/>
        </a:spcBef>
        <a:spcAft>
          <a:spcPct val="0"/>
        </a:spcAft>
        <a:buChar char="»"/>
        <a:defRPr sz="1200">
          <a:solidFill>
            <a:schemeClr val="tx1"/>
          </a:solidFill>
          <a:latin typeface="+mn-lt"/>
        </a:defRPr>
      </a:lvl7pPr>
      <a:lvl8pPr marL="3429000" indent="-228600" algn="l" rtl="0" eaLnBrk="1" fontAlgn="base" hangingPunct="1">
        <a:spcBef>
          <a:spcPct val="20000"/>
        </a:spcBef>
        <a:spcAft>
          <a:spcPct val="0"/>
        </a:spcAft>
        <a:buChar char="»"/>
        <a:defRPr sz="1200">
          <a:solidFill>
            <a:schemeClr val="tx1"/>
          </a:solidFill>
          <a:latin typeface="+mn-lt"/>
        </a:defRPr>
      </a:lvl8pPr>
      <a:lvl9pPr marL="3886200" indent="-228600" algn="l" rtl="0" eaLnBrk="1" fontAlgn="base" hangingPunct="1">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814388" y="1339850"/>
            <a:ext cx="7429500" cy="1143000"/>
          </a:xfrm>
        </p:spPr>
        <p:txBody>
          <a:bodyPr/>
          <a:lstStyle/>
          <a:p>
            <a:r>
              <a:rPr lang="en-US" dirty="0" smtClean="0"/>
              <a:t>Alzheimer's Disease </a:t>
            </a:r>
            <a:endParaRPr lang="en-US" dirty="0"/>
          </a:p>
        </p:txBody>
      </p:sp>
      <p:sp>
        <p:nvSpPr>
          <p:cNvPr id="2051" name="Rectangle 3"/>
          <p:cNvSpPr>
            <a:spLocks noGrp="1" noChangeArrowheads="1"/>
          </p:cNvSpPr>
          <p:nvPr>
            <p:ph type="subTitle" idx="1"/>
          </p:nvPr>
        </p:nvSpPr>
        <p:spPr>
          <a:xfrm>
            <a:off x="2992438" y="2768600"/>
            <a:ext cx="5248275" cy="1744133"/>
          </a:xfrm>
        </p:spPr>
        <p:txBody>
          <a:bodyPr/>
          <a:lstStyle/>
          <a:p>
            <a:pPr>
              <a:spcBef>
                <a:spcPct val="0"/>
              </a:spcBef>
            </a:pPr>
            <a:r>
              <a:rPr lang="en-US" b="1" dirty="0" smtClean="0"/>
              <a:t>Kai Lin</a:t>
            </a:r>
          </a:p>
          <a:p>
            <a:pPr>
              <a:spcBef>
                <a:spcPct val="0"/>
              </a:spcBef>
            </a:pPr>
            <a:r>
              <a:rPr lang="en-US" b="1" i="1" dirty="0" smtClean="0"/>
              <a:t>Chase Upshaw</a:t>
            </a:r>
          </a:p>
          <a:p>
            <a:pPr>
              <a:spcBef>
                <a:spcPct val="0"/>
              </a:spcBef>
            </a:pPr>
            <a:r>
              <a:rPr lang="en-US" b="1" i="1" dirty="0" smtClean="0"/>
              <a:t>January 27, 2010</a:t>
            </a:r>
          </a:p>
          <a:p>
            <a:pPr>
              <a:spcBef>
                <a:spcPct val="0"/>
              </a:spcBef>
            </a:pPr>
            <a:r>
              <a:rPr lang="en-US" b="1" i="1" dirty="0" smtClean="0"/>
              <a:t>Period 09-10</a:t>
            </a:r>
          </a:p>
        </p:txBody>
      </p:sp>
    </p:spTree>
  </p:cSld>
  <p:clrMapOvr>
    <a:masterClrMapping/>
  </p:clrMapOvr>
  <p:transition advTm="30281">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Student Practice</a:t>
            </a:r>
            <a:endParaRPr lang="en-US" dirty="0"/>
          </a:p>
        </p:txBody>
      </p:sp>
      <p:pic>
        <p:nvPicPr>
          <p:cNvPr id="4" name="Picture 4" descr="http://i.ehow.com/images/GlobalPhoto/Articles/4599080/punnett-main_Full.jpg"/>
          <p:cNvPicPr>
            <a:picLocks noGrp="1" noChangeAspect="1" noChangeArrowheads="1"/>
          </p:cNvPicPr>
          <p:nvPr>
            <p:ph idx="1"/>
          </p:nvPr>
        </p:nvPicPr>
        <p:blipFill>
          <a:blip r:embed="rId3"/>
          <a:srcRect/>
          <a:stretch>
            <a:fillRect/>
          </a:stretch>
        </p:blipFill>
        <p:spPr bwMode="auto">
          <a:xfrm>
            <a:off x="1470154" y="1671021"/>
            <a:ext cx="4257675" cy="4029075"/>
          </a:xfrm>
          <a:prstGeom prst="rect">
            <a:avLst/>
          </a:prstGeom>
          <a:noFill/>
        </p:spPr>
      </p:pic>
      <p:sp>
        <p:nvSpPr>
          <p:cNvPr id="6" name="TextBox 5"/>
          <p:cNvSpPr txBox="1"/>
          <p:nvPr/>
        </p:nvSpPr>
        <p:spPr>
          <a:xfrm>
            <a:off x="2497540" y="1992574"/>
            <a:ext cx="1501253" cy="313932"/>
          </a:xfrm>
          <a:prstGeom prst="rect">
            <a:avLst/>
          </a:prstGeom>
          <a:noFill/>
        </p:spPr>
        <p:txBody>
          <a:bodyPr wrap="square" rtlCol="0">
            <a:spAutoFit/>
          </a:bodyPr>
          <a:lstStyle/>
          <a:p>
            <a:pPr algn="ctr"/>
            <a:r>
              <a:rPr lang="en-US" dirty="0" smtClean="0"/>
              <a:t>A</a:t>
            </a:r>
            <a:endParaRPr lang="en-US" dirty="0"/>
          </a:p>
        </p:txBody>
      </p:sp>
      <p:sp>
        <p:nvSpPr>
          <p:cNvPr id="7" name="TextBox 6"/>
          <p:cNvSpPr txBox="1"/>
          <p:nvPr/>
        </p:nvSpPr>
        <p:spPr>
          <a:xfrm>
            <a:off x="4352082" y="2002420"/>
            <a:ext cx="1030146" cy="313932"/>
          </a:xfrm>
          <a:prstGeom prst="rect">
            <a:avLst/>
          </a:prstGeom>
          <a:noFill/>
        </p:spPr>
        <p:txBody>
          <a:bodyPr wrap="square" rtlCol="0">
            <a:spAutoFit/>
          </a:bodyPr>
          <a:lstStyle/>
          <a:p>
            <a:pPr algn="ctr"/>
            <a:r>
              <a:rPr lang="en-US" dirty="0" smtClean="0"/>
              <a:t>a</a:t>
            </a:r>
            <a:endParaRPr lang="en-US" dirty="0"/>
          </a:p>
        </p:txBody>
      </p:sp>
      <p:sp>
        <p:nvSpPr>
          <p:cNvPr id="8" name="TextBox 7"/>
          <p:cNvSpPr txBox="1"/>
          <p:nvPr/>
        </p:nvSpPr>
        <p:spPr>
          <a:xfrm>
            <a:off x="2673753" y="2986268"/>
            <a:ext cx="972272" cy="313932"/>
          </a:xfrm>
          <a:prstGeom prst="rect">
            <a:avLst/>
          </a:prstGeom>
          <a:noFill/>
        </p:spPr>
        <p:txBody>
          <a:bodyPr wrap="square" rtlCol="0">
            <a:spAutoFit/>
          </a:bodyPr>
          <a:lstStyle/>
          <a:p>
            <a:pPr algn="ctr"/>
            <a:r>
              <a:rPr lang="en-US" dirty="0" smtClean="0"/>
              <a:t>AA</a:t>
            </a:r>
            <a:endParaRPr lang="en-US" dirty="0"/>
          </a:p>
        </p:txBody>
      </p:sp>
      <p:sp>
        <p:nvSpPr>
          <p:cNvPr id="9" name="TextBox 8"/>
          <p:cNvSpPr txBox="1"/>
          <p:nvPr/>
        </p:nvSpPr>
        <p:spPr>
          <a:xfrm>
            <a:off x="1863525" y="3009418"/>
            <a:ext cx="428262" cy="313932"/>
          </a:xfrm>
          <a:prstGeom prst="rect">
            <a:avLst/>
          </a:prstGeom>
          <a:noFill/>
        </p:spPr>
        <p:txBody>
          <a:bodyPr wrap="square" rtlCol="0">
            <a:spAutoFit/>
          </a:bodyPr>
          <a:lstStyle/>
          <a:p>
            <a:pPr algn="ctr"/>
            <a:r>
              <a:rPr lang="en-US" dirty="0" smtClean="0"/>
              <a:t>A</a:t>
            </a:r>
            <a:endParaRPr lang="en-US" dirty="0"/>
          </a:p>
        </p:txBody>
      </p:sp>
      <p:sp>
        <p:nvSpPr>
          <p:cNvPr id="10" name="TextBox 9"/>
          <p:cNvSpPr txBox="1"/>
          <p:nvPr/>
        </p:nvSpPr>
        <p:spPr>
          <a:xfrm>
            <a:off x="1794076" y="4641448"/>
            <a:ext cx="474561" cy="313932"/>
          </a:xfrm>
          <a:prstGeom prst="rect">
            <a:avLst/>
          </a:prstGeom>
          <a:noFill/>
        </p:spPr>
        <p:txBody>
          <a:bodyPr wrap="square" rtlCol="0">
            <a:spAutoFit/>
          </a:bodyPr>
          <a:lstStyle/>
          <a:p>
            <a:pPr algn="ctr"/>
            <a:r>
              <a:rPr lang="en-US" dirty="0" smtClean="0"/>
              <a:t>a</a:t>
            </a:r>
            <a:endParaRPr lang="en-US" dirty="0"/>
          </a:p>
        </p:txBody>
      </p:sp>
      <p:sp>
        <p:nvSpPr>
          <p:cNvPr id="11" name="TextBox 10"/>
          <p:cNvSpPr txBox="1"/>
          <p:nvPr/>
        </p:nvSpPr>
        <p:spPr>
          <a:xfrm>
            <a:off x="4363656" y="4606724"/>
            <a:ext cx="844952" cy="313932"/>
          </a:xfrm>
          <a:prstGeom prst="rect">
            <a:avLst/>
          </a:prstGeom>
          <a:noFill/>
        </p:spPr>
        <p:txBody>
          <a:bodyPr wrap="square" rtlCol="0">
            <a:spAutoFit/>
          </a:bodyPr>
          <a:lstStyle/>
          <a:p>
            <a:pPr algn="ctr"/>
            <a:r>
              <a:rPr lang="en-US" dirty="0" err="1" smtClean="0"/>
              <a:t>aa</a:t>
            </a:r>
            <a:endParaRPr lang="en-US" dirty="0"/>
          </a:p>
        </p:txBody>
      </p:sp>
      <p:sp>
        <p:nvSpPr>
          <p:cNvPr id="12" name="TextBox 11"/>
          <p:cNvSpPr txBox="1"/>
          <p:nvPr/>
        </p:nvSpPr>
        <p:spPr>
          <a:xfrm>
            <a:off x="4548851" y="2951545"/>
            <a:ext cx="555585" cy="313932"/>
          </a:xfrm>
          <a:prstGeom prst="rect">
            <a:avLst/>
          </a:prstGeom>
          <a:noFill/>
        </p:spPr>
        <p:txBody>
          <a:bodyPr wrap="square" rtlCol="0">
            <a:spAutoFit/>
          </a:bodyPr>
          <a:lstStyle/>
          <a:p>
            <a:pPr algn="ctr"/>
            <a:r>
              <a:rPr lang="en-US" dirty="0" err="1" smtClean="0"/>
              <a:t>Aa</a:t>
            </a:r>
            <a:endParaRPr lang="en-US" dirty="0"/>
          </a:p>
        </p:txBody>
      </p:sp>
      <p:sp>
        <p:nvSpPr>
          <p:cNvPr id="13" name="TextBox 12"/>
          <p:cNvSpPr txBox="1"/>
          <p:nvPr/>
        </p:nvSpPr>
        <p:spPr>
          <a:xfrm>
            <a:off x="2928396" y="4664597"/>
            <a:ext cx="520860" cy="313932"/>
          </a:xfrm>
          <a:prstGeom prst="rect">
            <a:avLst/>
          </a:prstGeom>
          <a:noFill/>
        </p:spPr>
        <p:txBody>
          <a:bodyPr wrap="square" rtlCol="0">
            <a:spAutoFit/>
          </a:bodyPr>
          <a:lstStyle/>
          <a:p>
            <a:pPr algn="ctr"/>
            <a:r>
              <a:rPr lang="en-US" dirty="0" err="1" smtClean="0"/>
              <a:t>Aa</a:t>
            </a:r>
            <a:endParaRPr lang="en-US" dirty="0"/>
          </a:p>
        </p:txBody>
      </p:sp>
      <p:sp>
        <p:nvSpPr>
          <p:cNvPr id="14" name="TextBox 13"/>
          <p:cNvSpPr txBox="1"/>
          <p:nvPr/>
        </p:nvSpPr>
        <p:spPr>
          <a:xfrm>
            <a:off x="5833641" y="1736203"/>
            <a:ext cx="2858947" cy="7349704"/>
          </a:xfrm>
          <a:prstGeom prst="rect">
            <a:avLst/>
          </a:prstGeom>
          <a:noFill/>
        </p:spPr>
        <p:txBody>
          <a:bodyPr wrap="square" rtlCol="0">
            <a:spAutoFit/>
          </a:bodyPr>
          <a:lstStyle/>
          <a:p>
            <a:pPr>
              <a:buFont typeface="Arial" pitchFamily="34" charset="0"/>
              <a:buChar char="•"/>
            </a:pPr>
            <a:r>
              <a:rPr lang="en-US" dirty="0" smtClean="0"/>
              <a:t>Genotype</a:t>
            </a:r>
          </a:p>
          <a:p>
            <a:endParaRPr lang="en-US" dirty="0" smtClean="0"/>
          </a:p>
          <a:p>
            <a:r>
              <a:rPr lang="en-US" dirty="0" smtClean="0"/>
              <a:t>Ratio</a:t>
            </a:r>
          </a:p>
          <a:p>
            <a:r>
              <a:rPr lang="en-US" dirty="0" smtClean="0"/>
              <a:t>1 AA : 2 </a:t>
            </a:r>
            <a:r>
              <a:rPr lang="en-US" dirty="0" err="1" smtClean="0"/>
              <a:t>Aa</a:t>
            </a:r>
            <a:r>
              <a:rPr lang="en-US" dirty="0" smtClean="0"/>
              <a:t> : 1aa</a:t>
            </a:r>
          </a:p>
          <a:p>
            <a:endParaRPr lang="en-US" dirty="0" smtClean="0"/>
          </a:p>
          <a:p>
            <a:r>
              <a:rPr lang="en-US" dirty="0" smtClean="0"/>
              <a:t>Percent</a:t>
            </a:r>
          </a:p>
          <a:p>
            <a:r>
              <a:rPr lang="en-US" dirty="0" smtClean="0"/>
              <a:t>25% AA : 50% </a:t>
            </a:r>
            <a:r>
              <a:rPr lang="en-US" dirty="0" err="1" smtClean="0"/>
              <a:t>Aa</a:t>
            </a:r>
            <a:r>
              <a:rPr lang="en-US" dirty="0" smtClean="0"/>
              <a:t> </a:t>
            </a:r>
            <a:r>
              <a:rPr lang="en-US" dirty="0" smtClean="0"/>
              <a:t>: 25% </a:t>
            </a:r>
            <a:r>
              <a:rPr lang="en-US" dirty="0" err="1" smtClean="0"/>
              <a:t>aa</a:t>
            </a:r>
            <a:endParaRPr lang="en-US" dirty="0" smtClean="0"/>
          </a:p>
          <a:p>
            <a:endParaRPr lang="en-US" dirty="0" smtClean="0"/>
          </a:p>
          <a:p>
            <a:pPr>
              <a:buFont typeface="Arial" pitchFamily="34" charset="0"/>
              <a:buChar char="•"/>
            </a:pPr>
            <a:r>
              <a:rPr lang="en-US" dirty="0" smtClean="0"/>
              <a:t>Phenotype</a:t>
            </a:r>
          </a:p>
          <a:p>
            <a:pPr>
              <a:buFont typeface="Arial" pitchFamily="34" charset="0"/>
              <a:buChar char="•"/>
            </a:pPr>
            <a:endParaRPr lang="en-US" dirty="0" smtClean="0"/>
          </a:p>
          <a:p>
            <a:r>
              <a:rPr lang="en-US" dirty="0" smtClean="0"/>
              <a:t>Ratio</a:t>
            </a:r>
          </a:p>
          <a:p>
            <a:r>
              <a:rPr lang="en-US" dirty="0" smtClean="0"/>
              <a:t>3 Alzheimer’s : 1 Non- Alzheimer’s</a:t>
            </a:r>
          </a:p>
          <a:p>
            <a:endParaRPr lang="en-US" dirty="0" smtClean="0"/>
          </a:p>
          <a:p>
            <a:r>
              <a:rPr lang="en-US" dirty="0" smtClean="0"/>
              <a:t>Percent</a:t>
            </a:r>
          </a:p>
          <a:p>
            <a:r>
              <a:rPr lang="en-US" dirty="0" smtClean="0"/>
              <a:t>75% Alzheimer’s : 25% Non-Alzheimer’s</a:t>
            </a:r>
          </a:p>
          <a:p>
            <a:endParaRPr lang="en-US" dirty="0" smtClean="0"/>
          </a:p>
          <a:p>
            <a:endParaRPr lang="en-US" dirty="0" smtClean="0"/>
          </a:p>
          <a:p>
            <a:endParaRPr lang="en-US" dirty="0" smtClean="0"/>
          </a:p>
          <a:p>
            <a:endParaRPr lang="en-US" dirty="0" smtClean="0"/>
          </a:p>
          <a:p>
            <a:r>
              <a:rPr lang="en-US" dirty="0" smtClean="0"/>
              <a:t> </a:t>
            </a:r>
          </a:p>
          <a:p>
            <a:endParaRPr lang="en-US" dirty="0" smtClean="0"/>
          </a:p>
          <a:p>
            <a:endParaRPr lang="en-US" dirty="0" smtClean="0"/>
          </a:p>
          <a:p>
            <a:endParaRPr lang="en-US" dirty="0" smtClean="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to="" calcmode="lin" valueType="num">
                                      <p:cBhvr>
                                        <p:cTn id="7" dur="1" fill="hold"/>
                                        <p:tgtEl>
                                          <p:spTgt spid="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to="" calcmode="lin" valueType="num">
                                      <p:cBhvr>
                                        <p:cTn id="12" dur="1" fill="hold"/>
                                        <p:tgtEl>
                                          <p:spTgt spid="12"/>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 to="" calcmode="lin" valueType="num">
                                      <p:cBhvr>
                                        <p:cTn id="17" dur="1" fill="hold"/>
                                        <p:tgtEl>
                                          <p:spTgt spid="13"/>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 to="" calcmode="lin" valueType="num">
                                      <p:cBhvr>
                                        <p:cTn id="22" dur="1" fill="hold"/>
                                        <p:tgtEl>
                                          <p:spTgt spid="11"/>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anim to="" calcmode="lin" valueType="num">
                                      <p:cBhvr>
                                        <p:cTn id="27" dur="1" fill="hold"/>
                                        <p:tgtEl>
                                          <p:spTgt spid="14">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14">
                                            <p:txEl>
                                              <p:pRg st="6" end="6"/>
                                            </p:txEl>
                                          </p:spTgt>
                                        </p:tgtEl>
                                        <p:attrNameLst>
                                          <p:attrName>style.visibility</p:attrName>
                                        </p:attrNameLst>
                                      </p:cBhvr>
                                      <p:to>
                                        <p:strVal val="visible"/>
                                      </p:to>
                                    </p:set>
                                    <p:anim to="" calcmode="lin" valueType="num">
                                      <p:cBhvr>
                                        <p:cTn id="32" dur="1" fill="hold"/>
                                        <p:tgtEl>
                                          <p:spTgt spid="14">
                                            <p:txEl>
                                              <p:pRg st="6" end="6"/>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14">
                                            <p:txEl>
                                              <p:pRg st="11" end="11"/>
                                            </p:txEl>
                                          </p:spTgt>
                                        </p:tgtEl>
                                        <p:attrNameLst>
                                          <p:attrName>style.visibility</p:attrName>
                                        </p:attrNameLst>
                                      </p:cBhvr>
                                      <p:to>
                                        <p:strVal val="visible"/>
                                      </p:to>
                                    </p:set>
                                    <p:anim to="" calcmode="lin" valueType="num">
                                      <p:cBhvr>
                                        <p:cTn id="37" dur="1" fill="hold"/>
                                        <p:tgtEl>
                                          <p:spTgt spid="14">
                                            <p:txEl>
                                              <p:pRg st="11" end="11"/>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nodeType="clickEffect">
                                  <p:stCondLst>
                                    <p:cond delay="0"/>
                                  </p:stCondLst>
                                  <p:childTnLst>
                                    <p:set>
                                      <p:cBhvr>
                                        <p:cTn id="41" dur="1" fill="hold">
                                          <p:stCondLst>
                                            <p:cond delay="0"/>
                                          </p:stCondLst>
                                        </p:cTn>
                                        <p:tgtEl>
                                          <p:spTgt spid="14">
                                            <p:txEl>
                                              <p:pRg st="14" end="14"/>
                                            </p:txEl>
                                          </p:spTgt>
                                        </p:tgtEl>
                                        <p:attrNameLst>
                                          <p:attrName>style.visibility</p:attrName>
                                        </p:attrNameLst>
                                      </p:cBhvr>
                                      <p:to>
                                        <p:strVal val="visible"/>
                                      </p:to>
                                    </p:set>
                                    <p:anim to="" calcmode="lin" valueType="num">
                                      <p:cBhvr>
                                        <p:cTn id="42" dur="1" fill="hold"/>
                                        <p:tgtEl>
                                          <p:spTgt spid="14">
                                            <p:txEl>
                                              <p:pRg st="14" end="1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Hypothetical Pedigree Chart</a:t>
            </a:r>
            <a:endParaRPr lang="en-US" dirty="0"/>
          </a:p>
        </p:txBody>
      </p:sp>
      <p:pic>
        <p:nvPicPr>
          <p:cNvPr id="7" name="Content Placeholder 6" descr="2009-01-05.png"/>
          <p:cNvPicPr>
            <a:picLocks noGrp="1" noChangeAspect="1"/>
          </p:cNvPicPr>
          <p:nvPr>
            <p:ph idx="1"/>
          </p:nvPr>
        </p:nvPicPr>
        <p:blipFill>
          <a:blip r:embed="rId3"/>
          <a:stretch>
            <a:fillRect/>
          </a:stretch>
        </p:blipFill>
        <p:spPr>
          <a:xfrm>
            <a:off x="3044143" y="1062929"/>
            <a:ext cx="4016414" cy="3079251"/>
          </a:xfrm>
        </p:spPr>
      </p:pic>
      <p:sp>
        <p:nvSpPr>
          <p:cNvPr id="8" name="TextBox 7"/>
          <p:cNvSpPr txBox="1"/>
          <p:nvPr/>
        </p:nvSpPr>
        <p:spPr>
          <a:xfrm>
            <a:off x="1875099" y="4467828"/>
            <a:ext cx="6215605" cy="1643527"/>
          </a:xfrm>
          <a:prstGeom prst="rect">
            <a:avLst/>
          </a:prstGeom>
          <a:noFill/>
        </p:spPr>
        <p:txBody>
          <a:bodyPr wrap="square" rtlCol="0">
            <a:spAutoFit/>
          </a:bodyPr>
          <a:lstStyle/>
          <a:p>
            <a:r>
              <a:rPr lang="en-US" dirty="0" smtClean="0"/>
              <a:t>The white figures with the lines through them mean that the person died of something other than Alzheimer's Disease.  The black figures with the lines through them mean that the person died of Alzheimer’s Disease.  The black figures mean that the person has Alzheimer’s Disease while the white figures mean that the person does not have Alzheimer’s Disease.</a:t>
            </a:r>
            <a:endParaRPr lang="en-US" dirty="0"/>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More Student Practice</a:t>
            </a:r>
            <a:endParaRPr lang="en-US" dirty="0"/>
          </a:p>
        </p:txBody>
      </p:sp>
      <p:pic>
        <p:nvPicPr>
          <p:cNvPr id="4" name="Picture 8" descr="Autosomal Dominant Pedigree"/>
          <p:cNvPicPr>
            <a:picLocks noGrp="1" noChangeAspect="1" noChangeArrowheads="1"/>
          </p:cNvPicPr>
          <p:nvPr>
            <p:ph idx="1"/>
          </p:nvPr>
        </p:nvPicPr>
        <p:blipFill>
          <a:blip r:embed="rId3"/>
          <a:srcRect l="19048" t="31531" r="15874" b="35085"/>
          <a:stretch>
            <a:fillRect/>
          </a:stretch>
        </p:blipFill>
        <p:spPr bwMode="auto">
          <a:xfrm>
            <a:off x="2648431" y="1111170"/>
            <a:ext cx="5141332" cy="2278227"/>
          </a:xfrm>
          <a:prstGeom prst="rect">
            <a:avLst/>
          </a:prstGeom>
          <a:noFill/>
        </p:spPr>
      </p:pic>
      <p:sp>
        <p:nvSpPr>
          <p:cNvPr id="5" name="TextBox 4"/>
          <p:cNvSpPr txBox="1"/>
          <p:nvPr/>
        </p:nvSpPr>
        <p:spPr>
          <a:xfrm>
            <a:off x="2210765" y="3379807"/>
            <a:ext cx="5822066" cy="3471720"/>
          </a:xfrm>
          <a:prstGeom prst="rect">
            <a:avLst/>
          </a:prstGeom>
          <a:noFill/>
        </p:spPr>
        <p:txBody>
          <a:bodyPr wrap="square" rtlCol="0">
            <a:spAutoFit/>
          </a:bodyPr>
          <a:lstStyle/>
          <a:p>
            <a:r>
              <a:rPr lang="en-US" dirty="0" smtClean="0"/>
              <a:t>Circle- Male</a:t>
            </a:r>
          </a:p>
          <a:p>
            <a:r>
              <a:rPr lang="en-US" dirty="0" smtClean="0"/>
              <a:t>Square- Female</a:t>
            </a:r>
          </a:p>
          <a:p>
            <a:r>
              <a:rPr lang="en-US" dirty="0" smtClean="0"/>
              <a:t>Half shaded in- Heterozygote Dominant</a:t>
            </a:r>
          </a:p>
          <a:p>
            <a:r>
              <a:rPr lang="en-US" dirty="0" smtClean="0"/>
              <a:t>Shaded in- Homozygote Dominant</a:t>
            </a:r>
          </a:p>
          <a:p>
            <a:r>
              <a:rPr lang="en-US" dirty="0" smtClean="0"/>
              <a:t>Not shaded in- Homozygote Recessive</a:t>
            </a:r>
          </a:p>
          <a:p>
            <a:endParaRPr lang="en-US" dirty="0" smtClean="0"/>
          </a:p>
          <a:p>
            <a:pPr marL="342900" indent="-342900">
              <a:buAutoNum type="arabicPeriod"/>
            </a:pPr>
            <a:r>
              <a:rPr lang="en-US" dirty="0" smtClean="0"/>
              <a:t>What is the percentage of people in the second generation that have Alzheimer’s Disease?</a:t>
            </a:r>
          </a:p>
          <a:p>
            <a:pPr marL="342900" indent="-342900">
              <a:buAutoNum type="arabicPeriod"/>
            </a:pPr>
            <a:r>
              <a:rPr lang="en-US" dirty="0" smtClean="0"/>
              <a:t> </a:t>
            </a:r>
            <a:r>
              <a:rPr lang="en-US" dirty="0" smtClean="0"/>
              <a:t>How many people have the recessive gene? Dominant gene?</a:t>
            </a:r>
          </a:p>
          <a:p>
            <a:pPr marL="342900" indent="-342900">
              <a:buAutoNum type="arabicPeriod"/>
            </a:pPr>
            <a:r>
              <a:rPr lang="en-US" dirty="0" smtClean="0"/>
              <a:t> </a:t>
            </a:r>
            <a:r>
              <a:rPr lang="en-US" dirty="0" smtClean="0"/>
              <a:t>How many people do you think will have the homozygote dominant gene? Why?</a:t>
            </a:r>
          </a:p>
          <a:p>
            <a:endParaRPr lang="en-US" dirty="0"/>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Summary of Alzheimer's </a:t>
            </a:r>
            <a:endParaRPr lang="en-US" dirty="0"/>
          </a:p>
        </p:txBody>
      </p:sp>
      <p:sp>
        <p:nvSpPr>
          <p:cNvPr id="3" name="Content Placeholder 2"/>
          <p:cNvSpPr>
            <a:spLocks noGrp="1"/>
          </p:cNvSpPr>
          <p:nvPr>
            <p:ph idx="1"/>
          </p:nvPr>
        </p:nvSpPr>
        <p:spPr>
          <a:xfrm>
            <a:off x="1752600" y="1395413"/>
            <a:ext cx="7010400" cy="5140854"/>
          </a:xfrm>
        </p:spPr>
        <p:txBody>
          <a:bodyPr/>
          <a:lstStyle/>
          <a:p>
            <a:r>
              <a:rPr lang="en-US" dirty="0" smtClean="0"/>
              <a:t>It’s a progressive disease of the brain.</a:t>
            </a:r>
          </a:p>
          <a:p>
            <a:r>
              <a:rPr lang="en-US" dirty="0" smtClean="0"/>
              <a:t>Mainly characterized by memory loss.</a:t>
            </a:r>
          </a:p>
          <a:p>
            <a:r>
              <a:rPr lang="en-US" dirty="0" smtClean="0"/>
              <a:t>It was first recognized in the early 1900s.</a:t>
            </a:r>
          </a:p>
          <a:p>
            <a:r>
              <a:rPr lang="en-US" dirty="0" smtClean="0"/>
              <a:t>Symptoms</a:t>
            </a:r>
          </a:p>
          <a:p>
            <a:pPr lvl="1"/>
            <a:r>
              <a:rPr lang="en-US" dirty="0" smtClean="0"/>
              <a:t>Personality changes</a:t>
            </a:r>
          </a:p>
          <a:p>
            <a:pPr lvl="1"/>
            <a:r>
              <a:rPr lang="en-US" dirty="0" smtClean="0"/>
              <a:t>Frequent and unexplained mood swings</a:t>
            </a:r>
          </a:p>
          <a:p>
            <a:pPr lvl="1"/>
            <a:r>
              <a:rPr lang="en-US" dirty="0" smtClean="0"/>
              <a:t>Difficulty/inability to do things they once where able to do</a:t>
            </a:r>
          </a:p>
          <a:p>
            <a:pPr lvl="1"/>
            <a:r>
              <a:rPr lang="en-US" dirty="0" smtClean="0"/>
              <a:t>Temporary confusion while in normal environment</a:t>
            </a:r>
          </a:p>
          <a:p>
            <a:pPr lvl="1"/>
            <a:r>
              <a:rPr lang="en-US" dirty="0" smtClean="0"/>
              <a:t>Difficulty finding words and keeping casual conversation</a:t>
            </a:r>
          </a:p>
          <a:p>
            <a:endParaRPr lang="en-US" dirty="0"/>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p:cNvPicPr>
            <a:picLocks noChangeAspect="1" noChangeArrowheads="1"/>
          </p:cNvPicPr>
          <p:nvPr/>
        </p:nvPicPr>
        <p:blipFill>
          <a:blip r:embed="rId3" cstate="print"/>
          <a:srcRect/>
          <a:stretch>
            <a:fillRect/>
          </a:stretch>
        </p:blipFill>
        <p:spPr bwMode="auto">
          <a:xfrm>
            <a:off x="2767829" y="1145993"/>
            <a:ext cx="4810125" cy="4705350"/>
          </a:xfrm>
          <a:prstGeom prst="rect">
            <a:avLst/>
          </a:prstGeom>
          <a:noFill/>
          <a:ln w="9525">
            <a:noFill/>
            <a:miter lim="800000"/>
            <a:headEnd/>
            <a:tailEnd/>
          </a:ln>
        </p:spPr>
      </p:pic>
      <p:sp>
        <p:nvSpPr>
          <p:cNvPr id="2" name="Title 1"/>
          <p:cNvSpPr>
            <a:spLocks noGrp="1"/>
          </p:cNvSpPr>
          <p:nvPr>
            <p:ph type="title"/>
          </p:nvPr>
        </p:nvSpPr>
        <p:spPr/>
        <p:txBody>
          <a:bodyPr/>
          <a:lstStyle/>
          <a:p>
            <a:pPr algn="r"/>
            <a:r>
              <a:rPr lang="en-US" dirty="0" smtClean="0"/>
              <a:t>Where is this disorder located?</a:t>
            </a:r>
            <a:endParaRPr lang="en-US" dirty="0"/>
          </a:p>
        </p:txBody>
      </p:sp>
      <p:sp>
        <p:nvSpPr>
          <p:cNvPr id="15" name="Left Arrow 14"/>
          <p:cNvSpPr/>
          <p:nvPr/>
        </p:nvSpPr>
        <p:spPr bwMode="auto">
          <a:xfrm rot="10800000">
            <a:off x="2060060" y="1604554"/>
            <a:ext cx="978408" cy="484632"/>
          </a:xfrm>
          <a:prstGeom prst="leftArrow">
            <a:avLst/>
          </a:prstGeom>
          <a:solidFill>
            <a:schemeClr val="tx1"/>
          </a:solid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8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6" name="Up Arrow 15"/>
          <p:cNvSpPr/>
          <p:nvPr/>
        </p:nvSpPr>
        <p:spPr bwMode="auto">
          <a:xfrm>
            <a:off x="4693920" y="5338354"/>
            <a:ext cx="484632" cy="978408"/>
          </a:xfrm>
          <a:prstGeom prst="upArrow">
            <a:avLst/>
          </a:prstGeom>
          <a:solidFill>
            <a:schemeClr val="tx1"/>
          </a:solid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8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7" name="Right Arrow 16"/>
          <p:cNvSpPr/>
          <p:nvPr/>
        </p:nvSpPr>
        <p:spPr bwMode="auto">
          <a:xfrm>
            <a:off x="2690949" y="3857896"/>
            <a:ext cx="978408" cy="484632"/>
          </a:xfrm>
          <a:prstGeom prst="rightArrow">
            <a:avLst/>
          </a:prstGeom>
          <a:solidFill>
            <a:schemeClr val="tx1"/>
          </a:solid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8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8" name="Right Arrow 17"/>
          <p:cNvSpPr/>
          <p:nvPr/>
        </p:nvSpPr>
        <p:spPr bwMode="auto">
          <a:xfrm>
            <a:off x="1998133" y="4682067"/>
            <a:ext cx="978408" cy="484632"/>
          </a:xfrm>
          <a:prstGeom prst="rightArrow">
            <a:avLst/>
          </a:prstGeom>
          <a:solidFill>
            <a:schemeClr val="tx1"/>
          </a:solid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8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Where does it come from?</a:t>
            </a:r>
            <a:endParaRPr lang="en-US" dirty="0"/>
          </a:p>
        </p:txBody>
      </p:sp>
      <p:sp>
        <p:nvSpPr>
          <p:cNvPr id="3" name="Content Placeholder 2"/>
          <p:cNvSpPr>
            <a:spLocks noGrp="1"/>
          </p:cNvSpPr>
          <p:nvPr>
            <p:ph idx="1"/>
          </p:nvPr>
        </p:nvSpPr>
        <p:spPr/>
        <p:txBody>
          <a:bodyPr/>
          <a:lstStyle/>
          <a:p>
            <a:r>
              <a:rPr lang="en-US" dirty="0" smtClean="0"/>
              <a:t>Alzheimer's is still not entirely explained.</a:t>
            </a:r>
          </a:p>
          <a:p>
            <a:r>
              <a:rPr lang="en-US" dirty="0" smtClean="0"/>
              <a:t>The risks of have Alzheimer's are</a:t>
            </a:r>
          </a:p>
          <a:p>
            <a:pPr lvl="1"/>
            <a:r>
              <a:rPr lang="en-US" dirty="0" smtClean="0"/>
              <a:t>11% if neither parents have Alzheimer‘s</a:t>
            </a:r>
          </a:p>
          <a:p>
            <a:pPr lvl="1"/>
            <a:r>
              <a:rPr lang="en-US" dirty="0" smtClean="0"/>
              <a:t>36% if one parent has it</a:t>
            </a:r>
          </a:p>
          <a:p>
            <a:pPr lvl="1"/>
            <a:r>
              <a:rPr lang="en-US" dirty="0" smtClean="0"/>
              <a:t>54% if both parents have the disease</a:t>
            </a:r>
          </a:p>
          <a:p>
            <a:pPr lvl="1"/>
            <a:r>
              <a:rPr lang="en-US" dirty="0" smtClean="0"/>
              <a:t>40%-50% if an identical twin has it</a:t>
            </a:r>
          </a:p>
          <a:p>
            <a:r>
              <a:rPr lang="en-US" dirty="0" smtClean="0"/>
              <a:t>68% of those with Alzheimer‘s in the U.S. are women.</a:t>
            </a:r>
          </a:p>
          <a:p>
            <a:r>
              <a:rPr lang="en-US" dirty="0" smtClean="0"/>
              <a:t>85% of those with Alzheimer‘s in the U.S. are white.</a:t>
            </a:r>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What Are Alleles?</a:t>
            </a:r>
            <a:endParaRPr lang="en-US" dirty="0"/>
          </a:p>
        </p:txBody>
      </p:sp>
      <p:sp>
        <p:nvSpPr>
          <p:cNvPr id="3" name="Content Placeholder 2"/>
          <p:cNvSpPr>
            <a:spLocks noGrp="1"/>
          </p:cNvSpPr>
          <p:nvPr>
            <p:ph idx="1"/>
          </p:nvPr>
        </p:nvSpPr>
        <p:spPr/>
        <p:txBody>
          <a:bodyPr/>
          <a:lstStyle/>
          <a:p>
            <a:r>
              <a:rPr lang="en-US" dirty="0" smtClean="0"/>
              <a:t>Alleles is another way of saying genes.</a:t>
            </a:r>
          </a:p>
          <a:p>
            <a:r>
              <a:rPr lang="en-US" dirty="0" smtClean="0"/>
              <a:t>Alleles come from your parents.</a:t>
            </a:r>
          </a:p>
          <a:p>
            <a:r>
              <a:rPr lang="en-US" dirty="0" smtClean="0"/>
              <a:t>There are dominant alleles, represented with a capital letter, and recessive alleles, represented with lowercase letters.</a:t>
            </a:r>
          </a:p>
          <a:p>
            <a:r>
              <a:rPr lang="en-US" dirty="0" smtClean="0"/>
              <a:t>EXAMPLE: WW, </a:t>
            </a:r>
            <a:r>
              <a:rPr lang="en-US" dirty="0" err="1" smtClean="0"/>
              <a:t>ww</a:t>
            </a:r>
            <a:r>
              <a:rPr lang="en-US" dirty="0" smtClean="0"/>
              <a:t>, </a:t>
            </a:r>
            <a:r>
              <a:rPr lang="en-US" dirty="0" err="1" smtClean="0"/>
              <a:t>Ww</a:t>
            </a:r>
            <a:endParaRPr lang="en-US" dirty="0" smtClean="0"/>
          </a:p>
          <a:p>
            <a:r>
              <a:rPr lang="en-US" dirty="0" smtClean="0"/>
              <a:t>Dominant alleles have more influence than recessive alleles.</a:t>
            </a:r>
          </a:p>
          <a:p>
            <a:endParaRPr lang="en-US" dirty="0"/>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err="1" smtClean="0"/>
              <a:t>Punnett</a:t>
            </a:r>
            <a:r>
              <a:rPr lang="en-US" dirty="0" smtClean="0"/>
              <a:t> Squares</a:t>
            </a:r>
            <a:endParaRPr lang="en-US" dirty="0"/>
          </a:p>
        </p:txBody>
      </p:sp>
      <p:graphicFrame>
        <p:nvGraphicFramePr>
          <p:cNvPr id="5" name="Table 4"/>
          <p:cNvGraphicFramePr>
            <a:graphicFrameLocks noGrp="1"/>
          </p:cNvGraphicFramePr>
          <p:nvPr/>
        </p:nvGraphicFramePr>
        <p:xfrm>
          <a:off x="1981199" y="1405467"/>
          <a:ext cx="2641600" cy="2102933"/>
        </p:xfrm>
        <a:graphic>
          <a:graphicData uri="http://schemas.openxmlformats.org/drawingml/2006/table">
            <a:tbl>
              <a:tblPr firstRow="1" firstCol="1" bandRow="1">
                <a:tableStyleId>{5C22544A-7EE6-4342-B048-85BDC9FD1C3A}</a:tableStyleId>
              </a:tblPr>
              <a:tblGrid>
                <a:gridCol w="541867"/>
                <a:gridCol w="1024467"/>
                <a:gridCol w="1075266"/>
              </a:tblGrid>
              <a:tr h="448733">
                <a:tc>
                  <a:txBody>
                    <a:bodyPr/>
                    <a:lstStyle/>
                    <a:p>
                      <a:endParaRPr lang="en-US" dirty="0"/>
                    </a:p>
                  </a:txBody>
                  <a:tcPr/>
                </a:tc>
                <a:tc>
                  <a:txBody>
                    <a:bodyPr/>
                    <a:lstStyle/>
                    <a:p>
                      <a:r>
                        <a:rPr lang="en-US" dirty="0" smtClean="0"/>
                        <a:t>a</a:t>
                      </a:r>
                      <a:endParaRPr lang="en-US" dirty="0"/>
                    </a:p>
                  </a:txBody>
                  <a:tcPr/>
                </a:tc>
                <a:tc>
                  <a:txBody>
                    <a:bodyPr/>
                    <a:lstStyle/>
                    <a:p>
                      <a:r>
                        <a:rPr lang="en-US" dirty="0" smtClean="0"/>
                        <a:t>a</a:t>
                      </a:r>
                      <a:endParaRPr lang="en-US" dirty="0"/>
                    </a:p>
                  </a:txBody>
                  <a:tcPr/>
                </a:tc>
              </a:tr>
              <a:tr h="812800">
                <a:tc>
                  <a:txBody>
                    <a:bodyPr/>
                    <a:lstStyle/>
                    <a:p>
                      <a:r>
                        <a:rPr lang="en-US" dirty="0" smtClean="0"/>
                        <a:t>A</a:t>
                      </a:r>
                      <a:endParaRPr lang="en-US" dirty="0"/>
                    </a:p>
                  </a:txBody>
                  <a:tcPr/>
                </a:tc>
                <a:tc>
                  <a:txBody>
                    <a:bodyPr/>
                    <a:lstStyle/>
                    <a:p>
                      <a:r>
                        <a:rPr lang="en-US" dirty="0" err="1" smtClean="0"/>
                        <a:t>Aa</a:t>
                      </a:r>
                      <a:endParaRPr lang="en-US" dirty="0"/>
                    </a:p>
                  </a:txBody>
                  <a:tcPr/>
                </a:tc>
                <a:tc>
                  <a:txBody>
                    <a:bodyPr/>
                    <a:lstStyle/>
                    <a:p>
                      <a:r>
                        <a:rPr lang="en-US" dirty="0" err="1" smtClean="0"/>
                        <a:t>Aa</a:t>
                      </a:r>
                      <a:endParaRPr lang="en-US" dirty="0"/>
                    </a:p>
                  </a:txBody>
                  <a:tcPr/>
                </a:tc>
              </a:tr>
              <a:tr h="841400">
                <a:tc>
                  <a:txBody>
                    <a:bodyPr/>
                    <a:lstStyle/>
                    <a:p>
                      <a:r>
                        <a:rPr lang="en-US" dirty="0" smtClean="0"/>
                        <a:t>a</a:t>
                      </a:r>
                      <a:endParaRPr lang="en-US" dirty="0"/>
                    </a:p>
                  </a:txBody>
                  <a:tcPr/>
                </a:tc>
                <a:tc>
                  <a:txBody>
                    <a:bodyPr/>
                    <a:lstStyle/>
                    <a:p>
                      <a:r>
                        <a:rPr lang="en-US" dirty="0" err="1" smtClean="0"/>
                        <a:t>aa</a:t>
                      </a:r>
                      <a:endParaRPr lang="en-US" dirty="0"/>
                    </a:p>
                  </a:txBody>
                  <a:tcPr/>
                </a:tc>
                <a:tc>
                  <a:txBody>
                    <a:bodyPr/>
                    <a:lstStyle/>
                    <a:p>
                      <a:r>
                        <a:rPr lang="en-US" dirty="0" err="1" smtClean="0"/>
                        <a:t>aa</a:t>
                      </a:r>
                      <a:endParaRPr lang="en-US" dirty="0"/>
                    </a:p>
                  </a:txBody>
                  <a:tcPr/>
                </a:tc>
              </a:tr>
            </a:tbl>
          </a:graphicData>
        </a:graphic>
      </p:graphicFrame>
      <p:graphicFrame>
        <p:nvGraphicFramePr>
          <p:cNvPr id="6" name="Table 5"/>
          <p:cNvGraphicFramePr>
            <a:graphicFrameLocks noGrp="1"/>
          </p:cNvGraphicFramePr>
          <p:nvPr/>
        </p:nvGraphicFramePr>
        <p:xfrm>
          <a:off x="5401733" y="1405467"/>
          <a:ext cx="2641600" cy="2102933"/>
        </p:xfrm>
        <a:graphic>
          <a:graphicData uri="http://schemas.openxmlformats.org/drawingml/2006/table">
            <a:tbl>
              <a:tblPr firstRow="1" firstCol="1" bandRow="1">
                <a:tableStyleId>{5C22544A-7EE6-4342-B048-85BDC9FD1C3A}</a:tableStyleId>
              </a:tblPr>
              <a:tblGrid>
                <a:gridCol w="541867"/>
                <a:gridCol w="1024467"/>
                <a:gridCol w="1075266"/>
              </a:tblGrid>
              <a:tr h="448733">
                <a:tc>
                  <a:txBody>
                    <a:bodyPr/>
                    <a:lstStyle/>
                    <a:p>
                      <a:endParaRPr lang="en-US" dirty="0"/>
                    </a:p>
                  </a:txBody>
                  <a:tcPr/>
                </a:tc>
                <a:tc>
                  <a:txBody>
                    <a:bodyPr/>
                    <a:lstStyle/>
                    <a:p>
                      <a:r>
                        <a:rPr lang="en-US" dirty="0" smtClean="0"/>
                        <a:t>A</a:t>
                      </a:r>
                      <a:endParaRPr lang="en-US" dirty="0"/>
                    </a:p>
                  </a:txBody>
                  <a:tcPr/>
                </a:tc>
                <a:tc>
                  <a:txBody>
                    <a:bodyPr/>
                    <a:lstStyle/>
                    <a:p>
                      <a:r>
                        <a:rPr lang="en-US" dirty="0" smtClean="0"/>
                        <a:t>a</a:t>
                      </a:r>
                      <a:endParaRPr lang="en-US" dirty="0"/>
                    </a:p>
                  </a:txBody>
                  <a:tcPr/>
                </a:tc>
              </a:tr>
              <a:tr h="812800">
                <a:tc>
                  <a:txBody>
                    <a:bodyPr/>
                    <a:lstStyle/>
                    <a:p>
                      <a:r>
                        <a:rPr lang="en-US" dirty="0" smtClean="0"/>
                        <a:t>A</a:t>
                      </a:r>
                      <a:endParaRPr lang="en-US" dirty="0"/>
                    </a:p>
                  </a:txBody>
                  <a:tcPr/>
                </a:tc>
                <a:tc>
                  <a:txBody>
                    <a:bodyPr/>
                    <a:lstStyle/>
                    <a:p>
                      <a:r>
                        <a:rPr lang="en-US" dirty="0" smtClean="0"/>
                        <a:t>AA</a:t>
                      </a:r>
                      <a:endParaRPr lang="en-US" dirty="0"/>
                    </a:p>
                  </a:txBody>
                  <a:tcPr/>
                </a:tc>
                <a:tc>
                  <a:txBody>
                    <a:bodyPr/>
                    <a:lstStyle/>
                    <a:p>
                      <a:r>
                        <a:rPr lang="en-US" dirty="0" err="1" smtClean="0"/>
                        <a:t>Aa</a:t>
                      </a:r>
                      <a:endParaRPr lang="en-US" dirty="0"/>
                    </a:p>
                  </a:txBody>
                  <a:tcPr/>
                </a:tc>
              </a:tr>
              <a:tr h="841400">
                <a:tc>
                  <a:txBody>
                    <a:bodyPr/>
                    <a:lstStyle/>
                    <a:p>
                      <a:r>
                        <a:rPr lang="en-US" dirty="0" smtClean="0"/>
                        <a:t>A</a:t>
                      </a:r>
                      <a:endParaRPr lang="en-US" dirty="0"/>
                    </a:p>
                  </a:txBody>
                  <a:tcPr/>
                </a:tc>
                <a:tc>
                  <a:txBody>
                    <a:bodyPr/>
                    <a:lstStyle/>
                    <a:p>
                      <a:r>
                        <a:rPr lang="en-US" dirty="0" err="1" smtClean="0"/>
                        <a:t>Aa</a:t>
                      </a:r>
                      <a:endParaRPr lang="en-US" dirty="0"/>
                    </a:p>
                  </a:txBody>
                  <a:tcPr/>
                </a:tc>
                <a:tc>
                  <a:txBody>
                    <a:bodyPr/>
                    <a:lstStyle/>
                    <a:p>
                      <a:r>
                        <a:rPr lang="en-US" dirty="0" err="1" smtClean="0"/>
                        <a:t>Aa</a:t>
                      </a:r>
                      <a:endParaRPr lang="en-US" dirty="0"/>
                    </a:p>
                  </a:txBody>
                  <a:tcPr/>
                </a:tc>
              </a:tr>
            </a:tbl>
          </a:graphicData>
        </a:graphic>
      </p:graphicFrame>
      <p:graphicFrame>
        <p:nvGraphicFramePr>
          <p:cNvPr id="7" name="Table 6"/>
          <p:cNvGraphicFramePr>
            <a:graphicFrameLocks noGrp="1"/>
          </p:cNvGraphicFramePr>
          <p:nvPr/>
        </p:nvGraphicFramePr>
        <p:xfrm>
          <a:off x="1981199" y="4080933"/>
          <a:ext cx="2641600" cy="2102933"/>
        </p:xfrm>
        <a:graphic>
          <a:graphicData uri="http://schemas.openxmlformats.org/drawingml/2006/table">
            <a:tbl>
              <a:tblPr firstRow="1" firstCol="1" bandRow="1">
                <a:tableStyleId>{5C22544A-7EE6-4342-B048-85BDC9FD1C3A}</a:tableStyleId>
              </a:tblPr>
              <a:tblGrid>
                <a:gridCol w="541867"/>
                <a:gridCol w="1024467"/>
                <a:gridCol w="1075266"/>
              </a:tblGrid>
              <a:tr h="448733">
                <a:tc>
                  <a:txBody>
                    <a:bodyPr/>
                    <a:lstStyle/>
                    <a:p>
                      <a:endParaRPr lang="en-US" dirty="0"/>
                    </a:p>
                  </a:txBody>
                  <a:tcPr/>
                </a:tc>
                <a:tc>
                  <a:txBody>
                    <a:bodyPr/>
                    <a:lstStyle/>
                    <a:p>
                      <a:r>
                        <a:rPr lang="en-US" dirty="0" smtClean="0"/>
                        <a:t>a</a:t>
                      </a:r>
                      <a:endParaRPr lang="en-US" dirty="0"/>
                    </a:p>
                  </a:txBody>
                  <a:tcPr/>
                </a:tc>
                <a:tc>
                  <a:txBody>
                    <a:bodyPr/>
                    <a:lstStyle/>
                    <a:p>
                      <a:r>
                        <a:rPr lang="en-US" dirty="0" smtClean="0"/>
                        <a:t>a</a:t>
                      </a:r>
                      <a:endParaRPr lang="en-US" dirty="0"/>
                    </a:p>
                  </a:txBody>
                  <a:tcPr/>
                </a:tc>
              </a:tr>
              <a:tr h="812800">
                <a:tc>
                  <a:txBody>
                    <a:bodyPr/>
                    <a:lstStyle/>
                    <a:p>
                      <a:r>
                        <a:rPr lang="en-US" dirty="0" smtClean="0"/>
                        <a:t>a</a:t>
                      </a:r>
                      <a:endParaRPr lang="en-US" dirty="0"/>
                    </a:p>
                  </a:txBody>
                  <a:tcPr/>
                </a:tc>
                <a:tc>
                  <a:txBody>
                    <a:bodyPr/>
                    <a:lstStyle/>
                    <a:p>
                      <a:r>
                        <a:rPr lang="en-US" dirty="0" err="1" smtClean="0"/>
                        <a:t>aa</a:t>
                      </a:r>
                      <a:endParaRPr lang="en-US" dirty="0"/>
                    </a:p>
                  </a:txBody>
                  <a:tcPr/>
                </a:tc>
                <a:tc>
                  <a:txBody>
                    <a:bodyPr/>
                    <a:lstStyle/>
                    <a:p>
                      <a:r>
                        <a:rPr lang="en-US" dirty="0" err="1" smtClean="0"/>
                        <a:t>aa</a:t>
                      </a:r>
                      <a:endParaRPr lang="en-US" dirty="0"/>
                    </a:p>
                  </a:txBody>
                  <a:tcPr/>
                </a:tc>
              </a:tr>
              <a:tr h="841400">
                <a:tc>
                  <a:txBody>
                    <a:bodyPr/>
                    <a:lstStyle/>
                    <a:p>
                      <a:r>
                        <a:rPr lang="en-US" dirty="0" smtClean="0"/>
                        <a:t>a</a:t>
                      </a:r>
                      <a:endParaRPr lang="en-US" dirty="0"/>
                    </a:p>
                  </a:txBody>
                  <a:tcPr/>
                </a:tc>
                <a:tc>
                  <a:txBody>
                    <a:bodyPr/>
                    <a:lstStyle/>
                    <a:p>
                      <a:r>
                        <a:rPr lang="en-US" dirty="0" err="1" smtClean="0"/>
                        <a:t>aa</a:t>
                      </a:r>
                      <a:endParaRPr lang="en-US" dirty="0"/>
                    </a:p>
                  </a:txBody>
                  <a:tcPr/>
                </a:tc>
                <a:tc>
                  <a:txBody>
                    <a:bodyPr/>
                    <a:lstStyle/>
                    <a:p>
                      <a:r>
                        <a:rPr lang="en-US" dirty="0" err="1" smtClean="0"/>
                        <a:t>aa</a:t>
                      </a:r>
                      <a:endParaRPr lang="en-US" dirty="0"/>
                    </a:p>
                  </a:txBody>
                  <a:tcPr/>
                </a:tc>
              </a:tr>
            </a:tbl>
          </a:graphicData>
        </a:graphic>
      </p:graphicFrame>
      <p:graphicFrame>
        <p:nvGraphicFramePr>
          <p:cNvPr id="8" name="Table 7"/>
          <p:cNvGraphicFramePr>
            <a:graphicFrameLocks noGrp="1"/>
          </p:cNvGraphicFramePr>
          <p:nvPr/>
        </p:nvGraphicFramePr>
        <p:xfrm>
          <a:off x="5427132" y="4072467"/>
          <a:ext cx="2641600" cy="2102933"/>
        </p:xfrm>
        <a:graphic>
          <a:graphicData uri="http://schemas.openxmlformats.org/drawingml/2006/table">
            <a:tbl>
              <a:tblPr firstRow="1" firstCol="1" bandRow="1">
                <a:tableStyleId>{5C22544A-7EE6-4342-B048-85BDC9FD1C3A}</a:tableStyleId>
              </a:tblPr>
              <a:tblGrid>
                <a:gridCol w="541867"/>
                <a:gridCol w="1024467"/>
                <a:gridCol w="1075266"/>
              </a:tblGrid>
              <a:tr h="448733">
                <a:tc>
                  <a:txBody>
                    <a:bodyPr/>
                    <a:lstStyle/>
                    <a:p>
                      <a:endParaRPr lang="en-US" dirty="0"/>
                    </a:p>
                  </a:txBody>
                  <a:tcPr/>
                </a:tc>
                <a:tc>
                  <a:txBody>
                    <a:bodyPr/>
                    <a:lstStyle/>
                    <a:p>
                      <a:r>
                        <a:rPr lang="en-US" dirty="0" smtClean="0"/>
                        <a:t>a</a:t>
                      </a:r>
                      <a:endParaRPr lang="en-US" dirty="0"/>
                    </a:p>
                  </a:txBody>
                  <a:tcPr/>
                </a:tc>
                <a:tc>
                  <a:txBody>
                    <a:bodyPr/>
                    <a:lstStyle/>
                    <a:p>
                      <a:r>
                        <a:rPr lang="en-US" dirty="0" smtClean="0"/>
                        <a:t>a</a:t>
                      </a:r>
                      <a:endParaRPr lang="en-US" dirty="0"/>
                    </a:p>
                  </a:txBody>
                  <a:tcPr/>
                </a:tc>
              </a:tr>
              <a:tr h="812800">
                <a:tc>
                  <a:txBody>
                    <a:bodyPr/>
                    <a:lstStyle/>
                    <a:p>
                      <a:r>
                        <a:rPr lang="en-US" dirty="0" smtClean="0"/>
                        <a:t>A</a:t>
                      </a:r>
                      <a:endParaRPr lang="en-US" dirty="0"/>
                    </a:p>
                  </a:txBody>
                  <a:tcPr/>
                </a:tc>
                <a:tc>
                  <a:txBody>
                    <a:bodyPr/>
                    <a:lstStyle/>
                    <a:p>
                      <a:r>
                        <a:rPr lang="en-US" dirty="0" err="1" smtClean="0"/>
                        <a:t>Aa</a:t>
                      </a:r>
                      <a:endParaRPr lang="en-US" dirty="0"/>
                    </a:p>
                  </a:txBody>
                  <a:tcPr/>
                </a:tc>
                <a:tc>
                  <a:txBody>
                    <a:bodyPr/>
                    <a:lstStyle/>
                    <a:p>
                      <a:r>
                        <a:rPr lang="en-US" dirty="0" err="1" smtClean="0"/>
                        <a:t>Aa</a:t>
                      </a:r>
                      <a:endParaRPr lang="en-US" dirty="0"/>
                    </a:p>
                  </a:txBody>
                  <a:tcPr/>
                </a:tc>
              </a:tr>
              <a:tr h="841400">
                <a:tc>
                  <a:txBody>
                    <a:bodyPr/>
                    <a:lstStyle/>
                    <a:p>
                      <a:r>
                        <a:rPr lang="en-US" dirty="0" smtClean="0"/>
                        <a:t>A</a:t>
                      </a:r>
                      <a:endParaRPr lang="en-US" dirty="0"/>
                    </a:p>
                  </a:txBody>
                  <a:tcPr/>
                </a:tc>
                <a:tc>
                  <a:txBody>
                    <a:bodyPr/>
                    <a:lstStyle/>
                    <a:p>
                      <a:r>
                        <a:rPr lang="en-US" dirty="0" err="1" smtClean="0"/>
                        <a:t>Aa</a:t>
                      </a:r>
                      <a:endParaRPr lang="en-US" dirty="0"/>
                    </a:p>
                  </a:txBody>
                  <a:tcPr/>
                </a:tc>
                <a:tc>
                  <a:txBody>
                    <a:bodyPr/>
                    <a:lstStyle/>
                    <a:p>
                      <a:r>
                        <a:rPr lang="en-US" dirty="0" err="1" smtClean="0"/>
                        <a:t>Aa</a:t>
                      </a:r>
                      <a:endParaRPr lang="en-US" dirty="0"/>
                    </a:p>
                  </a:txBody>
                  <a:tcPr/>
                </a:tc>
              </a:tr>
            </a:tbl>
          </a:graphicData>
        </a:graphic>
      </p:graphicFrame>
      <p:sp>
        <p:nvSpPr>
          <p:cNvPr id="9" name="Right Arrow 8"/>
          <p:cNvSpPr/>
          <p:nvPr/>
        </p:nvSpPr>
        <p:spPr bwMode="auto">
          <a:xfrm>
            <a:off x="651932" y="1295400"/>
            <a:ext cx="1422401" cy="623614"/>
          </a:xfrm>
          <a:prstGeom prst="rightArrow">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mj-lt"/>
              </a:rPr>
              <a:t>Parent #1</a:t>
            </a:r>
          </a:p>
        </p:txBody>
      </p:sp>
      <p:sp>
        <p:nvSpPr>
          <p:cNvPr id="11" name="Down Arrow Callout 10"/>
          <p:cNvSpPr/>
          <p:nvPr/>
        </p:nvSpPr>
        <p:spPr bwMode="auto">
          <a:xfrm>
            <a:off x="1634065" y="872066"/>
            <a:ext cx="1202268" cy="480917"/>
          </a:xfrm>
          <a:prstGeom prst="downArrowCallou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8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mj-lt"/>
              </a:rPr>
              <a:t>Parent #2</a:t>
            </a:r>
          </a:p>
        </p:txBody>
      </p:sp>
      <p:cxnSp>
        <p:nvCxnSpPr>
          <p:cNvPr id="13" name="Straight Arrow Connector 12"/>
          <p:cNvCxnSpPr/>
          <p:nvPr/>
        </p:nvCxnSpPr>
        <p:spPr bwMode="auto">
          <a:xfrm rot="5400000" flipH="1" flipV="1">
            <a:off x="1481668" y="2362202"/>
            <a:ext cx="795865" cy="338666"/>
          </a:xfrm>
          <a:prstGeom prst="straightConnector1">
            <a:avLst/>
          </a:prstGeom>
          <a:ln>
            <a:headEnd type="none" w="med" len="med"/>
            <a:tailEnd type="arrow"/>
          </a:ln>
        </p:spPr>
        <p:style>
          <a:lnRef idx="3">
            <a:schemeClr val="accent4"/>
          </a:lnRef>
          <a:fillRef idx="0">
            <a:schemeClr val="accent4"/>
          </a:fillRef>
          <a:effectRef idx="2">
            <a:schemeClr val="accent4"/>
          </a:effectRef>
          <a:fontRef idx="minor">
            <a:schemeClr val="tx1"/>
          </a:fontRef>
        </p:style>
      </p:cxnSp>
      <p:cxnSp>
        <p:nvCxnSpPr>
          <p:cNvPr id="16" name="Straight Arrow Connector 15"/>
          <p:cNvCxnSpPr/>
          <p:nvPr/>
        </p:nvCxnSpPr>
        <p:spPr bwMode="auto">
          <a:xfrm>
            <a:off x="2057400" y="2514600"/>
            <a:ext cx="914400" cy="914400"/>
          </a:xfrm>
          <a:prstGeom prst="straightConnector1">
            <a:avLst/>
          </a:prstGeom>
          <a:solidFill>
            <a:srgbClr val="C0C0C0"/>
          </a:solidFill>
          <a:ln w="28575" cap="flat" cmpd="sng" algn="ctr">
            <a:noFill/>
            <a:prstDash val="solid"/>
            <a:round/>
            <a:headEnd type="none" w="med" len="med"/>
            <a:tailEnd type="arrow"/>
          </a:ln>
          <a:effectLst/>
        </p:spPr>
      </p:cxnSp>
      <p:cxnSp>
        <p:nvCxnSpPr>
          <p:cNvPr id="20" name="Straight Arrow Connector 19"/>
          <p:cNvCxnSpPr/>
          <p:nvPr/>
        </p:nvCxnSpPr>
        <p:spPr bwMode="auto">
          <a:xfrm rot="16200000" flipV="1">
            <a:off x="3805771" y="1680638"/>
            <a:ext cx="541862" cy="533396"/>
          </a:xfrm>
          <a:prstGeom prst="straightConnector1">
            <a:avLst/>
          </a:prstGeom>
          <a:ln>
            <a:headEnd type="none" w="med" len="med"/>
            <a:tailEnd type="arrow"/>
          </a:ln>
        </p:spPr>
        <p:style>
          <a:lnRef idx="3">
            <a:schemeClr val="accent4"/>
          </a:lnRef>
          <a:fillRef idx="0">
            <a:schemeClr val="accent4"/>
          </a:fillRef>
          <a:effectRef idx="2">
            <a:schemeClr val="accent4"/>
          </a:effectRef>
          <a:fontRef idx="minor">
            <a:schemeClr val="tx1"/>
          </a:fontRef>
        </p:style>
      </p:cxnSp>
      <p:sp>
        <p:nvSpPr>
          <p:cNvPr id="21" name="TextBox 20"/>
          <p:cNvSpPr txBox="1"/>
          <p:nvPr/>
        </p:nvSpPr>
        <p:spPr>
          <a:xfrm>
            <a:off x="880533" y="2912533"/>
            <a:ext cx="1787733" cy="313932"/>
          </a:xfrm>
          <a:prstGeom prst="rect">
            <a:avLst/>
          </a:prstGeom>
          <a:noFill/>
        </p:spPr>
        <p:txBody>
          <a:bodyPr wrap="none" rtlCol="0">
            <a:spAutoFit/>
          </a:bodyPr>
          <a:lstStyle/>
          <a:p>
            <a:r>
              <a:rPr lang="en-US" dirty="0" smtClean="0"/>
              <a:t>Dominate Allele</a:t>
            </a:r>
            <a:endParaRPr lang="en-US" dirty="0"/>
          </a:p>
        </p:txBody>
      </p:sp>
      <p:sp>
        <p:nvSpPr>
          <p:cNvPr id="24" name="TextBox 23"/>
          <p:cNvSpPr txBox="1"/>
          <p:nvPr/>
        </p:nvSpPr>
        <p:spPr>
          <a:xfrm>
            <a:off x="3725333" y="2302934"/>
            <a:ext cx="1851789" cy="313932"/>
          </a:xfrm>
          <a:prstGeom prst="rect">
            <a:avLst/>
          </a:prstGeom>
          <a:noFill/>
        </p:spPr>
        <p:txBody>
          <a:bodyPr wrap="none" rtlCol="0">
            <a:spAutoFit/>
          </a:bodyPr>
          <a:lstStyle/>
          <a:p>
            <a:r>
              <a:rPr lang="en-US" dirty="0" smtClean="0"/>
              <a:t>Recessive allele</a:t>
            </a:r>
            <a:endParaRPr lang="en-US" dirty="0"/>
          </a:p>
        </p:txBody>
      </p:sp>
      <p:sp>
        <p:nvSpPr>
          <p:cNvPr id="27" name="Left Arrow 26"/>
          <p:cNvSpPr/>
          <p:nvPr/>
        </p:nvSpPr>
        <p:spPr bwMode="auto">
          <a:xfrm rot="1311220">
            <a:off x="6493933" y="2404533"/>
            <a:ext cx="2040467" cy="476881"/>
          </a:xfrm>
          <a:prstGeom prst="leftArrow">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8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Homozygous</a:t>
            </a:r>
            <a:r>
              <a:rPr kumimoji="0" lang="en-US" sz="1200" b="0" i="0" u="none" strike="noStrike" cap="none" normalizeH="0" dirty="0" smtClean="0">
                <a:ln>
                  <a:noFill/>
                </a:ln>
                <a:solidFill>
                  <a:schemeClr val="tx1"/>
                </a:solidFill>
                <a:effectLst/>
                <a:latin typeface="Arial" charset="0"/>
              </a:rPr>
              <a:t> Dominant</a:t>
            </a:r>
            <a:endParaRPr kumimoji="0" lang="en-US" sz="1200" b="0" i="0" u="none" strike="noStrike" cap="none" normalizeH="0" baseline="0" dirty="0" smtClean="0">
              <a:ln>
                <a:noFill/>
              </a:ln>
              <a:solidFill>
                <a:schemeClr val="tx1"/>
              </a:solidFill>
              <a:effectLst/>
              <a:latin typeface="Arial" charset="0"/>
            </a:endParaRPr>
          </a:p>
        </p:txBody>
      </p:sp>
      <p:sp>
        <p:nvSpPr>
          <p:cNvPr id="28" name="Left Arrow 27"/>
          <p:cNvSpPr/>
          <p:nvPr/>
        </p:nvSpPr>
        <p:spPr bwMode="auto">
          <a:xfrm rot="1578473">
            <a:off x="6307664" y="5835120"/>
            <a:ext cx="2040467" cy="476881"/>
          </a:xfrm>
          <a:prstGeom prst="leftArrow">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8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Heterozygous</a:t>
            </a:r>
            <a:r>
              <a:rPr kumimoji="0" lang="en-US" sz="1200" b="0" i="0" u="none" strike="noStrike" cap="none" normalizeH="0" dirty="0" smtClean="0">
                <a:ln>
                  <a:noFill/>
                </a:ln>
                <a:solidFill>
                  <a:schemeClr val="tx1"/>
                </a:solidFill>
                <a:effectLst/>
                <a:latin typeface="Arial" charset="0"/>
              </a:rPr>
              <a:t> Dominant</a:t>
            </a:r>
            <a:endParaRPr kumimoji="0" lang="en-US" sz="1200" b="0" i="0" u="none" strike="noStrike" cap="none" normalizeH="0" baseline="0" dirty="0" smtClean="0">
              <a:ln>
                <a:noFill/>
              </a:ln>
              <a:solidFill>
                <a:schemeClr val="tx1"/>
              </a:solidFill>
              <a:effectLst/>
              <a:latin typeface="Arial" charset="0"/>
            </a:endParaRPr>
          </a:p>
        </p:txBody>
      </p:sp>
      <p:sp>
        <p:nvSpPr>
          <p:cNvPr id="29" name="Right Arrow 28"/>
          <p:cNvSpPr/>
          <p:nvPr/>
        </p:nvSpPr>
        <p:spPr bwMode="auto">
          <a:xfrm rot="20726406">
            <a:off x="1625600" y="4876800"/>
            <a:ext cx="1989667" cy="476881"/>
          </a:xfrm>
          <a:prstGeom prst="rightArrow">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8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Homozygous Recessive</a:t>
            </a:r>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4220" y="191069"/>
            <a:ext cx="7010400" cy="1022270"/>
          </a:xfrm>
        </p:spPr>
        <p:txBody>
          <a:bodyPr/>
          <a:lstStyle/>
          <a:p>
            <a:r>
              <a:rPr lang="en-US" dirty="0" smtClean="0"/>
              <a:t/>
            </a:r>
            <a:br>
              <a:rPr lang="en-US" dirty="0" smtClean="0"/>
            </a:br>
            <a:endParaRPr lang="en-US" dirty="0"/>
          </a:p>
        </p:txBody>
      </p:sp>
      <p:sp>
        <p:nvSpPr>
          <p:cNvPr id="3" name="Content Placeholder 2"/>
          <p:cNvSpPr>
            <a:spLocks noGrp="1"/>
          </p:cNvSpPr>
          <p:nvPr>
            <p:ph idx="1"/>
          </p:nvPr>
        </p:nvSpPr>
        <p:spPr>
          <a:xfrm>
            <a:off x="1752600" y="232012"/>
            <a:ext cx="7010400" cy="5735401"/>
          </a:xfrm>
        </p:spPr>
        <p:txBody>
          <a:bodyPr/>
          <a:lstStyle/>
          <a:p>
            <a:pPr algn="ctr">
              <a:buNone/>
            </a:pPr>
            <a:r>
              <a:rPr lang="en-US" dirty="0" smtClean="0"/>
              <a:t>Ratios and Percentages </a:t>
            </a:r>
          </a:p>
          <a:p>
            <a:pPr algn="ctr">
              <a:buNone/>
            </a:pPr>
            <a:r>
              <a:rPr lang="en-US" dirty="0" smtClean="0"/>
              <a:t>Ratios</a:t>
            </a:r>
          </a:p>
          <a:p>
            <a:pPr marL="457200" indent="-457200" algn="ctr">
              <a:buAutoNum type="arabicPlain" startAt="2"/>
            </a:pPr>
            <a:r>
              <a:rPr lang="en-US" dirty="0" smtClean="0"/>
              <a:t>:   2</a:t>
            </a:r>
          </a:p>
          <a:p>
            <a:pPr marL="457200" indent="-457200" algn="ctr">
              <a:buNone/>
            </a:pPr>
            <a:r>
              <a:rPr lang="en-US" dirty="0" smtClean="0"/>
              <a:t>2 </a:t>
            </a:r>
            <a:r>
              <a:rPr lang="en-US" dirty="0" err="1" smtClean="0"/>
              <a:t>Aa</a:t>
            </a:r>
            <a:r>
              <a:rPr lang="en-US" dirty="0" smtClean="0"/>
              <a:t>   :   2aa</a:t>
            </a:r>
          </a:p>
          <a:p>
            <a:pPr marL="457200" indent="-457200" algn="ctr">
              <a:buNone/>
            </a:pPr>
            <a:r>
              <a:rPr lang="en-US" dirty="0" smtClean="0"/>
              <a:t>Percentages </a:t>
            </a:r>
          </a:p>
          <a:p>
            <a:pPr marL="457200" indent="-457200" algn="ctr">
              <a:buNone/>
            </a:pPr>
            <a:r>
              <a:rPr lang="en-US" dirty="0" smtClean="0"/>
              <a:t>50%   :   50%</a:t>
            </a:r>
            <a:endParaRPr lang="en-US" dirty="0" smtClean="0"/>
          </a:p>
          <a:p>
            <a:pPr marL="457200" indent="-457200" algn="ctr">
              <a:buNone/>
            </a:pPr>
            <a:r>
              <a:rPr lang="en-US" dirty="0" smtClean="0"/>
              <a:t>50% </a:t>
            </a:r>
            <a:r>
              <a:rPr lang="en-US" dirty="0" err="1" smtClean="0"/>
              <a:t>Aa</a:t>
            </a:r>
            <a:r>
              <a:rPr lang="en-US" dirty="0" smtClean="0"/>
              <a:t> </a:t>
            </a:r>
            <a:r>
              <a:rPr lang="en-US" dirty="0" smtClean="0"/>
              <a:t>  :   50% </a:t>
            </a:r>
            <a:r>
              <a:rPr lang="en-US" dirty="0" err="1" smtClean="0"/>
              <a:t>aa</a:t>
            </a:r>
            <a:endParaRPr lang="en-US" dirty="0" smtClean="0"/>
          </a:p>
        </p:txBody>
      </p:sp>
      <p:graphicFrame>
        <p:nvGraphicFramePr>
          <p:cNvPr id="9" name="Table 8"/>
          <p:cNvGraphicFramePr>
            <a:graphicFrameLocks noGrp="1"/>
          </p:cNvGraphicFramePr>
          <p:nvPr/>
        </p:nvGraphicFramePr>
        <p:xfrm>
          <a:off x="3630308" y="4409138"/>
          <a:ext cx="2947914" cy="2216850"/>
        </p:xfrm>
        <a:graphic>
          <a:graphicData uri="http://schemas.openxmlformats.org/drawingml/2006/table">
            <a:tbl>
              <a:tblPr firstRow="1" bandRow="1">
                <a:tableStyleId>{5C22544A-7EE6-4342-B048-85BDC9FD1C3A}</a:tableStyleId>
              </a:tblPr>
              <a:tblGrid>
                <a:gridCol w="982638"/>
                <a:gridCol w="982638"/>
                <a:gridCol w="982638"/>
              </a:tblGrid>
              <a:tr h="732612">
                <a:tc>
                  <a:txBody>
                    <a:bodyPr/>
                    <a:lstStyle/>
                    <a:p>
                      <a:endParaRPr lang="en-US" sz="4000" dirty="0"/>
                    </a:p>
                  </a:txBody>
                  <a:tcPr/>
                </a:tc>
                <a:tc>
                  <a:txBody>
                    <a:bodyPr/>
                    <a:lstStyle/>
                    <a:p>
                      <a:pPr algn="ctr"/>
                      <a:r>
                        <a:rPr lang="en-US" sz="4000" b="0" dirty="0" smtClean="0">
                          <a:solidFill>
                            <a:schemeClr val="tx1"/>
                          </a:solidFill>
                        </a:rPr>
                        <a:t>A</a:t>
                      </a:r>
                      <a:endParaRPr lang="en-US" sz="4000" b="0" dirty="0">
                        <a:solidFill>
                          <a:schemeClr val="tx1"/>
                        </a:solidFill>
                      </a:endParaRPr>
                    </a:p>
                  </a:txBody>
                  <a:tcPr/>
                </a:tc>
                <a:tc>
                  <a:txBody>
                    <a:bodyPr/>
                    <a:lstStyle/>
                    <a:p>
                      <a:pPr algn="ctr"/>
                      <a:r>
                        <a:rPr lang="en-US" sz="4000" b="0" dirty="0" smtClean="0">
                          <a:solidFill>
                            <a:schemeClr val="tx1"/>
                          </a:solidFill>
                        </a:rPr>
                        <a:t>a</a:t>
                      </a:r>
                      <a:endParaRPr lang="en-US" sz="4000" b="0" dirty="0">
                        <a:solidFill>
                          <a:schemeClr val="tx1"/>
                        </a:solidFill>
                      </a:endParaRPr>
                    </a:p>
                  </a:txBody>
                  <a:tcPr/>
                </a:tc>
              </a:tr>
              <a:tr h="742119">
                <a:tc>
                  <a:txBody>
                    <a:bodyPr/>
                    <a:lstStyle/>
                    <a:p>
                      <a:pPr algn="ctr"/>
                      <a:r>
                        <a:rPr lang="en-US" sz="4000" dirty="0" smtClean="0"/>
                        <a:t>a</a:t>
                      </a:r>
                      <a:endParaRPr lang="en-US" sz="4000" dirty="0"/>
                    </a:p>
                  </a:txBody>
                  <a:tcPr/>
                </a:tc>
                <a:tc>
                  <a:txBody>
                    <a:bodyPr/>
                    <a:lstStyle/>
                    <a:p>
                      <a:pPr algn="ctr"/>
                      <a:r>
                        <a:rPr lang="en-US" sz="4000" dirty="0" err="1" smtClean="0"/>
                        <a:t>Aa</a:t>
                      </a:r>
                      <a:endParaRPr lang="en-US" sz="4000" dirty="0"/>
                    </a:p>
                  </a:txBody>
                  <a:tcPr/>
                </a:tc>
                <a:tc>
                  <a:txBody>
                    <a:bodyPr/>
                    <a:lstStyle/>
                    <a:p>
                      <a:r>
                        <a:rPr lang="en-US" sz="4000" dirty="0" err="1" smtClean="0"/>
                        <a:t>aa</a:t>
                      </a:r>
                      <a:endParaRPr lang="en-US" sz="4000" dirty="0"/>
                    </a:p>
                  </a:txBody>
                  <a:tcPr/>
                </a:tc>
              </a:tr>
              <a:tr h="742119">
                <a:tc>
                  <a:txBody>
                    <a:bodyPr/>
                    <a:lstStyle/>
                    <a:p>
                      <a:pPr algn="ctr"/>
                      <a:r>
                        <a:rPr lang="en-US" sz="4000" dirty="0" smtClean="0"/>
                        <a:t>a</a:t>
                      </a:r>
                      <a:endParaRPr lang="en-US" sz="4000" dirty="0"/>
                    </a:p>
                  </a:txBody>
                  <a:tcPr/>
                </a:tc>
                <a:tc>
                  <a:txBody>
                    <a:bodyPr/>
                    <a:lstStyle/>
                    <a:p>
                      <a:r>
                        <a:rPr lang="en-US" sz="4000" dirty="0" err="1" smtClean="0"/>
                        <a:t>Aa</a:t>
                      </a:r>
                      <a:endParaRPr lang="en-US" sz="4000" dirty="0"/>
                    </a:p>
                  </a:txBody>
                  <a:tcPr/>
                </a:tc>
                <a:tc>
                  <a:txBody>
                    <a:bodyPr/>
                    <a:lstStyle/>
                    <a:p>
                      <a:r>
                        <a:rPr lang="en-US" sz="4000" dirty="0" err="1" smtClean="0"/>
                        <a:t>aa</a:t>
                      </a:r>
                      <a:endParaRPr lang="en-US" sz="4000" dirty="0"/>
                    </a:p>
                  </a:txBody>
                  <a:tcPr/>
                </a:tc>
              </a:tr>
            </a:tbl>
          </a:graphicData>
        </a:graphic>
      </p:graphicFrame>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the letters in the </a:t>
            </a:r>
            <a:r>
              <a:rPr lang="en-US" dirty="0" err="1" smtClean="0"/>
              <a:t>Punnett</a:t>
            </a:r>
            <a:r>
              <a:rPr lang="en-US" dirty="0" smtClean="0"/>
              <a:t> Square mean?</a:t>
            </a:r>
            <a:endParaRPr lang="en-US" dirty="0"/>
          </a:p>
        </p:txBody>
      </p:sp>
      <p:sp>
        <p:nvSpPr>
          <p:cNvPr id="3" name="Content Placeholder 2"/>
          <p:cNvSpPr>
            <a:spLocks noGrp="1"/>
          </p:cNvSpPr>
          <p:nvPr>
            <p:ph idx="1"/>
          </p:nvPr>
        </p:nvSpPr>
        <p:spPr>
          <a:xfrm>
            <a:off x="1752600" y="1395412"/>
            <a:ext cx="7391400" cy="5462587"/>
          </a:xfrm>
        </p:spPr>
        <p:txBody>
          <a:bodyPr/>
          <a:lstStyle/>
          <a:p>
            <a:r>
              <a:rPr lang="en-US" sz="2000" dirty="0" smtClean="0"/>
              <a:t>AA or </a:t>
            </a:r>
            <a:r>
              <a:rPr lang="en-US" sz="2000" dirty="0" err="1" smtClean="0"/>
              <a:t>Aa</a:t>
            </a:r>
            <a:r>
              <a:rPr lang="en-US" sz="2000" dirty="0" smtClean="0"/>
              <a:t>- Dominant allele (Alzheimer’s)</a:t>
            </a:r>
          </a:p>
          <a:p>
            <a:r>
              <a:rPr lang="en-US" sz="2000" dirty="0" err="1" smtClean="0"/>
              <a:t>aa</a:t>
            </a:r>
            <a:r>
              <a:rPr lang="en-US" sz="2000" dirty="0" smtClean="0"/>
              <a:t>- Recessive allele (No Alzheimer’s)</a:t>
            </a:r>
          </a:p>
          <a:p>
            <a:r>
              <a:rPr lang="en-US" sz="2000" b="1" dirty="0" smtClean="0"/>
              <a:t>Phenotype</a:t>
            </a:r>
            <a:r>
              <a:rPr lang="en-US" sz="2000" dirty="0" smtClean="0"/>
              <a:t> (What you see)</a:t>
            </a:r>
          </a:p>
          <a:p>
            <a:pPr>
              <a:buNone/>
            </a:pPr>
            <a:r>
              <a:rPr lang="en-US" sz="2000" dirty="0" smtClean="0"/>
              <a:t>AA- Alzheimer’s gene</a:t>
            </a:r>
          </a:p>
          <a:p>
            <a:pPr>
              <a:buNone/>
            </a:pPr>
            <a:r>
              <a:rPr lang="en-US" sz="2000" dirty="0" err="1" smtClean="0"/>
              <a:t>Aa</a:t>
            </a:r>
            <a:r>
              <a:rPr lang="en-US" sz="2000" dirty="0" smtClean="0"/>
              <a:t>- Alzheimer's gene (carries the non-Alzheimer’s gene, but the Alzheimer’s gene dominates)</a:t>
            </a:r>
          </a:p>
          <a:p>
            <a:pPr>
              <a:buNone/>
            </a:pPr>
            <a:r>
              <a:rPr lang="en-US" sz="2000" dirty="0" err="1" smtClean="0"/>
              <a:t>aa</a:t>
            </a:r>
            <a:r>
              <a:rPr lang="en-US" sz="2000" dirty="0" smtClean="0"/>
              <a:t>- Non-Alzheimer’s gene </a:t>
            </a:r>
          </a:p>
          <a:p>
            <a:r>
              <a:rPr lang="en-US" sz="2000" b="1" dirty="0" smtClean="0"/>
              <a:t>Genotype </a:t>
            </a:r>
            <a:r>
              <a:rPr lang="en-US" sz="2000" dirty="0" smtClean="0"/>
              <a:t>(What is in the genes)</a:t>
            </a:r>
          </a:p>
          <a:p>
            <a:pPr>
              <a:buNone/>
            </a:pPr>
            <a:r>
              <a:rPr lang="en-US" sz="2000" dirty="0" smtClean="0"/>
              <a:t>AA- Homozygous Dominant (Alzheimer’s)</a:t>
            </a:r>
          </a:p>
          <a:p>
            <a:pPr>
              <a:buNone/>
            </a:pPr>
            <a:r>
              <a:rPr lang="en-US" sz="2000" dirty="0" err="1" smtClean="0"/>
              <a:t>Aa</a:t>
            </a:r>
            <a:r>
              <a:rPr lang="en-US" sz="2000" dirty="0" smtClean="0"/>
              <a:t>- Heterozygous Dominant (Alzheimer’s)</a:t>
            </a:r>
          </a:p>
          <a:p>
            <a:pPr>
              <a:buNone/>
            </a:pPr>
            <a:r>
              <a:rPr lang="en-US" sz="2000" dirty="0" err="1" smtClean="0"/>
              <a:t>aa</a:t>
            </a:r>
            <a:r>
              <a:rPr lang="en-US" sz="2000" dirty="0" smtClean="0"/>
              <a:t>- homozygous recessive (Non-Alzheimer’s)</a:t>
            </a:r>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Ratios and Percentages Cont. </a:t>
            </a:r>
            <a:endParaRPr lang="en-US" dirty="0"/>
          </a:p>
        </p:txBody>
      </p:sp>
      <p:sp>
        <p:nvSpPr>
          <p:cNvPr id="3" name="Content Placeholder 2"/>
          <p:cNvSpPr>
            <a:spLocks noGrp="1"/>
          </p:cNvSpPr>
          <p:nvPr>
            <p:ph idx="1"/>
          </p:nvPr>
        </p:nvSpPr>
        <p:spPr>
          <a:xfrm>
            <a:off x="1752600" y="1395413"/>
            <a:ext cx="7391400" cy="4572000"/>
          </a:xfrm>
        </p:spPr>
        <p:txBody>
          <a:bodyPr/>
          <a:lstStyle/>
          <a:p>
            <a:r>
              <a:rPr lang="en-US" dirty="0" smtClean="0"/>
              <a:t>Phenotype</a:t>
            </a:r>
          </a:p>
          <a:p>
            <a:pPr>
              <a:buNone/>
            </a:pPr>
            <a:r>
              <a:rPr lang="en-US" dirty="0" smtClean="0"/>
              <a:t>Ratio- 2 Alzheimer’s   :   2 Non-Alzheimer’s</a:t>
            </a:r>
          </a:p>
          <a:p>
            <a:pPr>
              <a:buNone/>
            </a:pPr>
            <a:r>
              <a:rPr lang="en-US" dirty="0" smtClean="0"/>
              <a:t>Percentage-</a:t>
            </a:r>
          </a:p>
          <a:p>
            <a:pPr>
              <a:buNone/>
            </a:pPr>
            <a:r>
              <a:rPr lang="en-US" dirty="0" smtClean="0"/>
              <a:t>	50% Alzheimer’s   :   50% Non-Alzheimer’s</a:t>
            </a:r>
          </a:p>
          <a:p>
            <a:r>
              <a:rPr lang="en-US" dirty="0" smtClean="0"/>
              <a:t>Genotype</a:t>
            </a:r>
          </a:p>
          <a:p>
            <a:pPr>
              <a:buNone/>
            </a:pPr>
            <a:r>
              <a:rPr lang="en-US" dirty="0" smtClean="0"/>
              <a:t>Ratio- 2 </a:t>
            </a:r>
            <a:r>
              <a:rPr lang="en-US" dirty="0" err="1" smtClean="0"/>
              <a:t>Aa</a:t>
            </a:r>
            <a:r>
              <a:rPr lang="en-US" dirty="0" smtClean="0"/>
              <a:t>   :   2 </a:t>
            </a:r>
            <a:r>
              <a:rPr lang="en-US" dirty="0" err="1" smtClean="0"/>
              <a:t>aa</a:t>
            </a:r>
            <a:r>
              <a:rPr lang="en-US" dirty="0" smtClean="0"/>
              <a:t> </a:t>
            </a:r>
          </a:p>
          <a:p>
            <a:pPr>
              <a:buNone/>
            </a:pPr>
            <a:r>
              <a:rPr lang="en-US" dirty="0" smtClean="0"/>
              <a:t>Percentage- 50% </a:t>
            </a:r>
            <a:r>
              <a:rPr lang="en-US" dirty="0" err="1" smtClean="0"/>
              <a:t>Aa</a:t>
            </a:r>
            <a:r>
              <a:rPr lang="en-US" dirty="0" smtClean="0"/>
              <a:t>   :   50% </a:t>
            </a:r>
            <a:r>
              <a:rPr lang="en-US" dirty="0" err="1" smtClean="0"/>
              <a:t>aa</a:t>
            </a:r>
            <a:endParaRPr lang="en-US" dirty="0"/>
          </a:p>
        </p:txBody>
      </p:sp>
      <p:graphicFrame>
        <p:nvGraphicFramePr>
          <p:cNvPr id="4" name="Table 3"/>
          <p:cNvGraphicFramePr>
            <a:graphicFrameLocks noGrp="1"/>
          </p:cNvGraphicFramePr>
          <p:nvPr/>
        </p:nvGraphicFramePr>
        <p:xfrm>
          <a:off x="6469039" y="4394580"/>
          <a:ext cx="2347413" cy="2183642"/>
        </p:xfrm>
        <a:graphic>
          <a:graphicData uri="http://schemas.openxmlformats.org/drawingml/2006/table">
            <a:tbl>
              <a:tblPr firstRow="1" bandRow="1">
                <a:tableStyleId>{5C22544A-7EE6-4342-B048-85BDC9FD1C3A}</a:tableStyleId>
              </a:tblPr>
              <a:tblGrid>
                <a:gridCol w="782471"/>
                <a:gridCol w="782471"/>
                <a:gridCol w="782471"/>
              </a:tblGrid>
              <a:tr h="565857">
                <a:tc>
                  <a:txBody>
                    <a:bodyPr/>
                    <a:lstStyle/>
                    <a:p>
                      <a:endParaRPr lang="en-US" sz="1600" dirty="0"/>
                    </a:p>
                  </a:txBody>
                  <a:tcPr/>
                </a:tc>
                <a:tc>
                  <a:txBody>
                    <a:bodyPr/>
                    <a:lstStyle/>
                    <a:p>
                      <a:pPr algn="ctr"/>
                      <a:r>
                        <a:rPr lang="en-US" sz="1600" b="0" dirty="0" smtClean="0">
                          <a:solidFill>
                            <a:schemeClr val="tx1"/>
                          </a:solidFill>
                        </a:rPr>
                        <a:t>A</a:t>
                      </a:r>
                      <a:endParaRPr lang="en-US" sz="1600" b="0" dirty="0">
                        <a:solidFill>
                          <a:schemeClr val="tx1"/>
                        </a:solidFill>
                      </a:endParaRPr>
                    </a:p>
                  </a:txBody>
                  <a:tcPr/>
                </a:tc>
                <a:tc>
                  <a:txBody>
                    <a:bodyPr/>
                    <a:lstStyle/>
                    <a:p>
                      <a:pPr algn="ctr"/>
                      <a:r>
                        <a:rPr lang="en-US" sz="1600" b="0" dirty="0" smtClean="0">
                          <a:solidFill>
                            <a:schemeClr val="tx1"/>
                          </a:solidFill>
                        </a:rPr>
                        <a:t>a</a:t>
                      </a:r>
                      <a:endParaRPr lang="en-US" sz="1600" b="0" dirty="0">
                        <a:solidFill>
                          <a:schemeClr val="tx1"/>
                        </a:solidFill>
                      </a:endParaRPr>
                    </a:p>
                  </a:txBody>
                  <a:tcPr/>
                </a:tc>
              </a:tr>
              <a:tr h="808028">
                <a:tc>
                  <a:txBody>
                    <a:bodyPr/>
                    <a:lstStyle/>
                    <a:p>
                      <a:pPr algn="ctr"/>
                      <a:r>
                        <a:rPr lang="en-US" sz="1600" dirty="0" smtClean="0"/>
                        <a:t>a</a:t>
                      </a:r>
                      <a:endParaRPr lang="en-US" sz="1600" dirty="0"/>
                    </a:p>
                  </a:txBody>
                  <a:tcPr/>
                </a:tc>
                <a:tc>
                  <a:txBody>
                    <a:bodyPr/>
                    <a:lstStyle/>
                    <a:p>
                      <a:pPr algn="ctr"/>
                      <a:r>
                        <a:rPr lang="en-US" sz="1600" dirty="0" err="1" smtClean="0"/>
                        <a:t>Aa</a:t>
                      </a:r>
                      <a:endParaRPr lang="en-US" sz="1600" dirty="0"/>
                    </a:p>
                  </a:txBody>
                  <a:tcPr/>
                </a:tc>
                <a:tc>
                  <a:txBody>
                    <a:bodyPr/>
                    <a:lstStyle/>
                    <a:p>
                      <a:r>
                        <a:rPr lang="en-US" sz="1800" dirty="0" err="1" smtClean="0"/>
                        <a:t>aa</a:t>
                      </a:r>
                      <a:endParaRPr lang="en-US" sz="1800" dirty="0"/>
                    </a:p>
                  </a:txBody>
                  <a:tcPr/>
                </a:tc>
              </a:tr>
              <a:tr h="809757">
                <a:tc>
                  <a:txBody>
                    <a:bodyPr/>
                    <a:lstStyle/>
                    <a:p>
                      <a:pPr algn="ctr"/>
                      <a:r>
                        <a:rPr lang="en-US" sz="1600" dirty="0" smtClean="0"/>
                        <a:t>a</a:t>
                      </a:r>
                      <a:endParaRPr lang="en-US" sz="1600" dirty="0"/>
                    </a:p>
                  </a:txBody>
                  <a:tcPr/>
                </a:tc>
                <a:tc>
                  <a:txBody>
                    <a:bodyPr/>
                    <a:lstStyle/>
                    <a:p>
                      <a:r>
                        <a:rPr lang="en-US" sz="1600" dirty="0" err="1" smtClean="0"/>
                        <a:t>Aa</a:t>
                      </a:r>
                      <a:endParaRPr lang="en-US" sz="1600" dirty="0"/>
                    </a:p>
                  </a:txBody>
                  <a:tcPr/>
                </a:tc>
                <a:tc>
                  <a:txBody>
                    <a:bodyPr/>
                    <a:lstStyle/>
                    <a:p>
                      <a:r>
                        <a:rPr lang="en-US" sz="1600" dirty="0" err="1" smtClean="0"/>
                        <a:t>aa</a:t>
                      </a:r>
                      <a:endParaRPr lang="en-US" sz="1600" dirty="0"/>
                    </a:p>
                  </a:txBody>
                  <a:tcPr/>
                </a:tc>
              </a:tr>
            </a:tbl>
          </a:graphicData>
        </a:graphic>
      </p:graphicFrame>
    </p:spTree>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Classroom Expectations">
  <a:themeElements>
    <a:clrScheme name="1844_Classroom Expectations_Copyedite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844_Classroom Expectations_Copyedited">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2857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C0C0C0"/>
        </a:solidFill>
        <a:ln w="2857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80000"/>
          </a:lnSpc>
          <a:spcBef>
            <a:spcPct val="2000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844_Classroom Expectations_Copyedite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844_Classroom Expectations_Copyedite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844_Classroom Expectations_Copyedite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844_Classroom Expectations_Copyedite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844_Classroom Expectations_Copyedite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844_Classroom Expectations_Copyedite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844_Classroom Expectations_Copyedited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844_Classroom Expectations_Copyedite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844_Classroom Expectations_Copyedite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844_Classroom Expectations_Copyedite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844_Classroom Expectations_Copyedite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844_Classroom Expectations_Copyedite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844_Classroom Expectations_Copyedited 1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Classroom Expectations</Template>
  <TotalTime>327</TotalTime>
  <Words>574</Words>
  <Application>Microsoft Office PowerPoint</Application>
  <PresentationFormat>On-screen Show (4:3)</PresentationFormat>
  <Paragraphs>168</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Classroom Expectations</vt:lpstr>
      <vt:lpstr>Alzheimer's Disease </vt:lpstr>
      <vt:lpstr>Summary of Alzheimer's </vt:lpstr>
      <vt:lpstr>Where is this disorder located?</vt:lpstr>
      <vt:lpstr>Where does it come from?</vt:lpstr>
      <vt:lpstr>What Are Alleles?</vt:lpstr>
      <vt:lpstr>Punnett Squares</vt:lpstr>
      <vt:lpstr> </vt:lpstr>
      <vt:lpstr>What do the letters in the Punnett Square mean?</vt:lpstr>
      <vt:lpstr>Ratios and Percentages Cont. </vt:lpstr>
      <vt:lpstr>Student Practice</vt:lpstr>
      <vt:lpstr>Hypothetical Pedigree Chart</vt:lpstr>
      <vt:lpstr>More Student Practice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Alzheimer's disease</dc:title>
  <dc:creator>Kai</dc:creator>
  <cp:lastModifiedBy>Chase</cp:lastModifiedBy>
  <cp:revision>40</cp:revision>
  <dcterms:created xsi:type="dcterms:W3CDTF">2010-01-27T13:05:31Z</dcterms:created>
  <dcterms:modified xsi:type="dcterms:W3CDTF">2010-02-01T03:02:02Z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TC300014601033</vt:lpwstr>
  </property>
</Properties>
</file>